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modernComment_10D_27F5ED49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6" r:id="rId2"/>
  </p:sldMasterIdLst>
  <p:notesMasterIdLst>
    <p:notesMasterId r:id="rId37"/>
  </p:notesMasterIdLst>
  <p:handoutMasterIdLst>
    <p:handoutMasterId r:id="rId38"/>
  </p:handoutMasterIdLst>
  <p:sldIdLst>
    <p:sldId id="264" r:id="rId3"/>
    <p:sldId id="302" r:id="rId4"/>
    <p:sldId id="304" r:id="rId5"/>
    <p:sldId id="262" r:id="rId6"/>
    <p:sldId id="269" r:id="rId7"/>
    <p:sldId id="272" r:id="rId8"/>
    <p:sldId id="307" r:id="rId9"/>
    <p:sldId id="305" r:id="rId10"/>
    <p:sldId id="273" r:id="rId11"/>
    <p:sldId id="274" r:id="rId12"/>
    <p:sldId id="301" r:id="rId13"/>
    <p:sldId id="308" r:id="rId14"/>
    <p:sldId id="319" r:id="rId15"/>
    <p:sldId id="309" r:id="rId16"/>
    <p:sldId id="275" r:id="rId17"/>
    <p:sldId id="297" r:id="rId18"/>
    <p:sldId id="279" r:id="rId19"/>
    <p:sldId id="276" r:id="rId20"/>
    <p:sldId id="270" r:id="rId21"/>
    <p:sldId id="310" r:id="rId22"/>
    <p:sldId id="298" r:id="rId23"/>
    <p:sldId id="291" r:id="rId24"/>
    <p:sldId id="296" r:id="rId25"/>
    <p:sldId id="295" r:id="rId26"/>
    <p:sldId id="313" r:id="rId27"/>
    <p:sldId id="299" r:id="rId28"/>
    <p:sldId id="300" r:id="rId29"/>
    <p:sldId id="314" r:id="rId30"/>
    <p:sldId id="315" r:id="rId31"/>
    <p:sldId id="320" r:id="rId32"/>
    <p:sldId id="303" r:id="rId33"/>
    <p:sldId id="294" r:id="rId34"/>
    <p:sldId id="293" r:id="rId35"/>
    <p:sldId id="278" r:id="rId3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B03906-CDD1-6F6D-00FD-552A7185AE5E}" name="Kordon, Florian Johannes" initials="KFJ" userId="S::yg12awun@fauad.fau.de::bd639a44-ebe2-4d5a-9491-0ba9038dbd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65"/>
    <a:srgbClr val="98A4AE"/>
    <a:srgbClr val="768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45" autoAdjust="0"/>
  </p:normalViewPr>
  <p:slideViewPr>
    <p:cSldViewPr snapToGrid="0" showGuides="1">
      <p:cViewPr varScale="1">
        <p:scale>
          <a:sx n="113" d="100"/>
          <a:sy n="113" d="100"/>
        </p:scale>
        <p:origin x="595" y="91"/>
      </p:cViewPr>
      <p:guideLst>
        <p:guide orient="horz" pos="10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8/10/relationships/authors" Target="authors.xml"/></Relationships>
</file>

<file path=ppt/comments/modernComment_10D_27F5ED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B32A79-C00D-43BF-A067-BB13A2662183}" authorId="{ABB03906-CDD1-6F6D-00FD-552A7185AE5E}" status="resolved" created="2023-10-18T07:16:29.55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70428489" sldId="269"/>
      <ac:spMk id="2" creationId="{A997C823-8C03-988C-0B0A-5FB3497CDECF}"/>
      <ac:txMk cp="0">
        <ac:context len="128" hash="4244560812"/>
      </ac:txMk>
    </ac:txMkLst>
    <p188:pos x="5200849" y="156852"/>
    <p188:txBody>
      <a:bodyPr/>
      <a:lstStyle/>
      <a:p>
        <a:r>
          <a:rPr lang="en-GB"/>
          <a:t>Please rewrite that in powerpoint directly, there are some character undercuttings</a:t>
        </a:r>
      </a:p>
    </p188:txBody>
  </p188:cm>
  <p188:cm id="{EA9E2FDC-2F49-412B-905F-C1811E732EEB}" authorId="{ABB03906-CDD1-6F6D-00FD-552A7185AE5E}" status="resolved" created="2023-10-18T07:24:17.67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70428489" sldId="269"/>
      <ac:spMk id="2" creationId="{A997C823-8C03-988C-0B0A-5FB3497CDECF}"/>
      <ac:txMk cp="0">
        <ac:context len="128" hash="4244560812"/>
      </ac:txMk>
    </ac:txMkLst>
    <p188:pos x="5200849" y="156852"/>
    <p188:txBody>
      <a:bodyPr/>
      <a:lstStyle/>
      <a:p>
        <a:r>
          <a:rPr lang="en-GB"/>
          <a:t>Are they coming from the same site? </a:t>
        </a:r>
      </a:p>
    </p188:txBody>
  </p188:cm>
  <p188:cm id="{64DFBDF3-1909-455A-BC3E-07A68B177C35}" authorId="{ABB03906-CDD1-6F6D-00FD-552A7185AE5E}" status="resolved" created="2023-10-18T07:24:42.25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70428489" sldId="269"/>
      <ac:spMk id="2" creationId="{A997C823-8C03-988C-0B0A-5FB3497CDECF}"/>
      <ac:txMk cp="0">
        <ac:context len="128" hash="4244560812"/>
      </ac:txMk>
    </ac:txMkLst>
    <p188:pos x="4272011" y="460048"/>
    <p188:replyLst>
      <p188:reply id="{B2185AD0-F72F-4EA7-A8C3-C5AA9FA2A7D9}" authorId="{ABB03906-CDD1-6F6D-00FD-552A7185AE5E}" created="2023-10-18T07:25:28.331">
        <p188:txBody>
          <a:bodyPr/>
          <a:lstStyle/>
          <a:p>
            <a:r>
              <a:rPr lang="en-GB"/>
              <a:t>It might be good to mention that you have image-level labels, meaning that you only have class information for a image without information of where the artifact is.</a:t>
            </a:r>
          </a:p>
        </p188:txBody>
      </p188:reply>
    </p188:replyLst>
    <p188:txBody>
      <a:bodyPr/>
      <a:lstStyle/>
      <a:p>
        <a:r>
          <a:rPr lang="en-GB"/>
          <a:t>7 defect classes, 1 good class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19.02.2024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334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16.02.2024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3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09600" y="1986682"/>
            <a:ext cx="8934400" cy="295041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3202" y="2543265"/>
            <a:ext cx="2352753" cy="2390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2" y="1055931"/>
            <a:ext cx="8323578" cy="3820869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/>
            </a:lvl1pPr>
            <a:lvl2pPr>
              <a:buFont typeface="Arial" panose="020B0604020202020204" pitchFamily="34" charset="0"/>
              <a:buChar char="•"/>
              <a:defRPr sz="2000" baseline="0"/>
            </a:lvl2pPr>
            <a:lvl3pPr>
              <a:buFont typeface="Arial" panose="020B0604020202020204" pitchFamily="34" charset="0"/>
              <a:buChar char="•"/>
              <a:defRPr sz="2000" baseline="0"/>
            </a:lvl3pPr>
          </a:lstStyle>
          <a:p>
            <a:r>
              <a:rPr lang="en-US" noProof="0" dirty="0"/>
              <a:t>Layer 1</a:t>
            </a:r>
          </a:p>
          <a:p>
            <a:pPr lvl="1"/>
            <a:r>
              <a:rPr lang="en-US" noProof="0" dirty="0"/>
              <a:t>Layer 2</a:t>
            </a:r>
          </a:p>
          <a:p>
            <a:pPr lvl="2"/>
            <a:r>
              <a:rPr lang="en-US" noProof="0" dirty="0"/>
              <a:t>Layer 3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79438" y="517173"/>
            <a:ext cx="8323262" cy="470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Title</a:t>
            </a:r>
            <a:endParaRPr lang="de-DE" dirty="0"/>
          </a:p>
        </p:txBody>
      </p:sp>
      <p:sp>
        <p:nvSpPr>
          <p:cNvPr id="4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98A4AE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3470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84720" y="4232956"/>
            <a:ext cx="1437368" cy="473075"/>
          </a:xfrm>
          <a:prstGeom prst="rect">
            <a:avLst/>
          </a:prstGeom>
          <a:solidFill>
            <a:srgbClr val="98A4AE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79438" y="517173"/>
            <a:ext cx="8323262" cy="470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1" y="1055931"/>
            <a:ext cx="4162211" cy="379800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/>
            </a:lvl1pPr>
            <a:lvl2pPr>
              <a:buFont typeface="Arial" panose="020B0604020202020204" pitchFamily="34" charset="0"/>
              <a:buChar char="•"/>
              <a:defRPr sz="2000" baseline="0"/>
            </a:lvl2pPr>
            <a:lvl3pPr>
              <a:buFont typeface="Arial" panose="020B0604020202020204" pitchFamily="34" charset="0"/>
              <a:buChar char="•"/>
              <a:defRPr sz="2000" baseline="0"/>
            </a:lvl3pPr>
          </a:lstStyle>
          <a:p>
            <a:r>
              <a:rPr lang="en-US" noProof="0" dirty="0"/>
              <a:t>Layer 1</a:t>
            </a:r>
          </a:p>
          <a:p>
            <a:pPr lvl="1"/>
            <a:r>
              <a:rPr lang="en-US" noProof="0" dirty="0"/>
              <a:t>Layer 2</a:t>
            </a:r>
          </a:p>
          <a:p>
            <a:pPr lvl="2"/>
            <a:r>
              <a:rPr lang="en-US" noProof="0" dirty="0"/>
              <a:t>Layer 3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09067" y="1055688"/>
            <a:ext cx="4093633" cy="37982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/>
            </a:lvl1pPr>
          </a:lstStyle>
          <a:p>
            <a:r>
              <a:rPr lang="en-US" noProof="0" dirty="0"/>
              <a:t>Figure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6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09600" y="1986682"/>
            <a:ext cx="8934400" cy="295041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768592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08800" y="2986088"/>
            <a:ext cx="8932069" cy="195101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4739" y="3609975"/>
            <a:ext cx="1295978" cy="13169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08800" y="2986088"/>
            <a:ext cx="8932069" cy="195101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768592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088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09600" y="986039"/>
            <a:ext cx="8934400" cy="39526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4739" y="3609975"/>
            <a:ext cx="1295978" cy="1316922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2" y="1055931"/>
            <a:ext cx="8323578" cy="3798009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/>
            </a:lvl1pPr>
            <a:lvl2pPr>
              <a:buFont typeface="Arial" panose="020B0604020202020204" pitchFamily="34" charset="0"/>
              <a:buChar char="•"/>
              <a:defRPr sz="2000" baseline="0"/>
            </a:lvl2pPr>
            <a:lvl3pPr>
              <a:buFont typeface="Arial" panose="020B0604020202020204" pitchFamily="34" charset="0"/>
              <a:buChar char="•"/>
              <a:defRPr sz="2000" baseline="0"/>
            </a:lvl3pPr>
          </a:lstStyle>
          <a:p>
            <a:r>
              <a:rPr lang="en-US" noProof="0" dirty="0"/>
              <a:t>Layer 1</a:t>
            </a:r>
          </a:p>
          <a:p>
            <a:pPr lvl="1"/>
            <a:r>
              <a:rPr lang="en-US" noProof="0" dirty="0"/>
              <a:t>Layer 2</a:t>
            </a:r>
          </a:p>
          <a:p>
            <a:pPr lvl="2"/>
            <a:r>
              <a:rPr lang="en-US" noProof="0" dirty="0"/>
              <a:t>Layer 3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79438" y="517173"/>
            <a:ext cx="8323262" cy="470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1" y="1055931"/>
            <a:ext cx="4162211" cy="3790384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/>
            </a:lvl1pPr>
            <a:lvl2pPr>
              <a:buFont typeface="Arial" panose="020B0604020202020204" pitchFamily="34" charset="0"/>
              <a:buChar char="•"/>
              <a:defRPr sz="2000" baseline="0"/>
            </a:lvl2pPr>
            <a:lvl3pPr>
              <a:buFont typeface="Arial" panose="020B0604020202020204" pitchFamily="34" charset="0"/>
              <a:buChar char="•"/>
              <a:defRPr sz="2000" baseline="0"/>
            </a:lvl3pPr>
          </a:lstStyle>
          <a:p>
            <a:r>
              <a:rPr lang="en-US" noProof="0" dirty="0"/>
              <a:t>Layer 1</a:t>
            </a:r>
          </a:p>
          <a:p>
            <a:pPr lvl="1"/>
            <a:r>
              <a:rPr lang="en-US" noProof="0" dirty="0"/>
              <a:t>Layer 2</a:t>
            </a:r>
          </a:p>
          <a:p>
            <a:pPr lvl="2"/>
            <a:r>
              <a:rPr lang="en-US" noProof="0" dirty="0"/>
              <a:t>Layer 3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79438" y="517173"/>
            <a:ext cx="8323262" cy="470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09067" y="1055688"/>
            <a:ext cx="4093633" cy="37906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/>
            </a:lvl1pPr>
          </a:lstStyle>
          <a:p>
            <a:r>
              <a:rPr lang="en-US" noProof="0" dirty="0"/>
              <a:t>Figure</a:t>
            </a:r>
          </a:p>
        </p:txBody>
      </p:sp>
    </p:spTree>
    <p:extLst>
      <p:ext uri="{BB962C8B-B14F-4D97-AF65-F5344CB8AC3E}">
        <p14:creationId xmlns:p14="http://schemas.microsoft.com/office/powerpoint/2010/main" val="98576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 descr="FAU_Logo_Tech_englisch_DinA4_RGB.emf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7031249" y="192299"/>
            <a:ext cx="1707742" cy="446721"/>
          </a:xfrm>
          <a:prstGeom prst="rect">
            <a:avLst/>
          </a:prstGeom>
        </p:spPr>
      </p:pic>
      <p:sp>
        <p:nvSpPr>
          <p:cNvPr id="56" name="Rechteck 55"/>
          <p:cNvSpPr/>
          <p:nvPr userDrawn="1"/>
        </p:nvSpPr>
        <p:spPr>
          <a:xfrm>
            <a:off x="0" y="987573"/>
            <a:ext cx="190500" cy="97219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08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4" y="188339"/>
            <a:ext cx="1715260" cy="6013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fik 54" descr="FAU_Logo_Tech_englisch_DinA4_RGB.emf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811096" y="94679"/>
            <a:ext cx="1070967" cy="280150"/>
          </a:xfrm>
          <a:prstGeom prst="rect">
            <a:avLst/>
          </a:prstGeom>
        </p:spPr>
      </p:pic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9" y="83389"/>
            <a:ext cx="969655" cy="339943"/>
          </a:xfrm>
          <a:prstGeom prst="rect">
            <a:avLst/>
          </a:prstGeom>
        </p:spPr>
      </p:pic>
      <p:sp>
        <p:nvSpPr>
          <p:cNvPr id="19" name="Textfeld 18"/>
          <p:cNvSpPr txBox="1"/>
          <p:nvPr userDrawn="1"/>
        </p:nvSpPr>
        <p:spPr>
          <a:xfrm>
            <a:off x="6667088" y="4967868"/>
            <a:ext cx="110768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fld id="{58E9ABA8-5BD6-4A34-A8F8-B426692EDD96}" type="datetime1">
              <a:rPr lang="en-US" sz="900" smtClean="0">
                <a:solidFill>
                  <a:srgbClr val="003865"/>
                </a:solidFill>
              </a:rPr>
              <a:t>2/16/2024</a:t>
            </a:fld>
            <a:endParaRPr lang="de-DE" sz="900" dirty="0" err="1">
              <a:solidFill>
                <a:srgbClr val="003865"/>
              </a:solidFill>
            </a:endParaRP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89" y="4967868"/>
            <a:ext cx="6121182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FontTx/>
              <a:buNone/>
            </a:pPr>
            <a:r>
              <a:rPr lang="de-DE" sz="900" noProof="0" dirty="0">
                <a:solidFill>
                  <a:srgbClr val="003865"/>
                </a:solidFill>
              </a:rPr>
              <a:t>V</a:t>
            </a:r>
            <a:r>
              <a:rPr lang="en-US" sz="900" noProof="0" dirty="0" err="1">
                <a:solidFill>
                  <a:srgbClr val="003865"/>
                </a:solidFill>
              </a:rPr>
              <a:t>rinda</a:t>
            </a:r>
            <a:r>
              <a:rPr lang="en-US" sz="900" noProof="0" dirty="0">
                <a:solidFill>
                  <a:srgbClr val="003865"/>
                </a:solidFill>
              </a:rPr>
              <a:t> Gupta 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8309221" y="4967868"/>
            <a:ext cx="629386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FontTx/>
              <a:buNone/>
            </a:pPr>
            <a:fld id="{0759437E-DD65-47AE-A718-65B9481C0A9E}" type="slidenum">
              <a:rPr lang="de-DE" sz="900" smtClean="0">
                <a:solidFill>
                  <a:srgbClr val="003865"/>
                </a:solidFill>
              </a:rPr>
              <a:pPr marL="0" indent="0" algn="r">
                <a:buFontTx/>
                <a:buNone/>
              </a:pPr>
              <a:t>‹#›</a:t>
            </a:fld>
            <a:endParaRPr lang="de-DE" sz="900" dirty="0">
              <a:solidFill>
                <a:srgbClr val="00386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7" r:id="rId3"/>
    <p:sldLayoutId id="2147483665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D_27F5ED4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of an AI based algorithm for detection of several detector artifacts 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379832" y="3007361"/>
            <a:ext cx="8591519" cy="1781386"/>
          </a:xfrm>
        </p:spPr>
        <p:txBody>
          <a:bodyPr>
            <a:noAutofit/>
          </a:bodyPr>
          <a:lstStyle/>
          <a:p>
            <a:r>
              <a:rPr lang="de-DE" sz="1600" dirty="0"/>
              <a:t>Vrinda Gupta</a:t>
            </a:r>
          </a:p>
          <a:p>
            <a:r>
              <a:rPr lang="de-DE" sz="1600" dirty="0"/>
              <a:t>Internal Supervisor : Dr.-Ing. V. Christlein, Florian Kordon, </a:t>
            </a:r>
            <a:r>
              <a:rPr lang="de-DE" sz="1600" dirty="0" err="1"/>
              <a:t>M.Sc</a:t>
            </a:r>
            <a:r>
              <a:rPr lang="de-DE" sz="1600" dirty="0"/>
              <a:t>.</a:t>
            </a:r>
          </a:p>
          <a:p>
            <a:r>
              <a:rPr lang="de-DE" sz="1600" dirty="0"/>
              <a:t>External Supervisor: Dr. Thorsten Ergler, Dr. Bastian Schmidt</a:t>
            </a:r>
          </a:p>
          <a:p>
            <a:r>
              <a:rPr lang="de-DE" sz="1600" dirty="0"/>
              <a:t>In collaboration with Siemens-Healthineers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E8ECD-84C7-B250-1BC7-7C225C1EFD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sz="2800" dirty="0"/>
              <a:t>Dataset preprocessing</a:t>
            </a:r>
            <a:endParaRPr lang="en-US" sz="28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58A16A-4E6D-448B-85C2-C2CECAA8F151}"/>
              </a:ext>
            </a:extLst>
          </p:cNvPr>
          <p:cNvGrpSpPr/>
          <p:nvPr/>
        </p:nvGrpSpPr>
        <p:grpSpPr>
          <a:xfrm>
            <a:off x="860430" y="947708"/>
            <a:ext cx="5463668" cy="3678619"/>
            <a:chOff x="486419" y="689542"/>
            <a:chExt cx="8997159" cy="56346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FCBFC1-6754-04F3-733A-A55207695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419" y="970885"/>
              <a:ext cx="4260614" cy="535327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CDD214-494D-6C18-0965-4B55FD6C4EF1}"/>
                </a:ext>
              </a:extLst>
            </p:cNvPr>
            <p:cNvGrpSpPr/>
            <p:nvPr/>
          </p:nvGrpSpPr>
          <p:grpSpPr>
            <a:xfrm>
              <a:off x="4849988" y="689542"/>
              <a:ext cx="4633590" cy="5634613"/>
              <a:chOff x="6386223" y="184903"/>
              <a:chExt cx="4531001" cy="563461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D0A725-FD45-5BEA-5FD4-84FFD02383C5}"/>
                  </a:ext>
                </a:extLst>
              </p:cNvPr>
              <p:cNvSpPr txBox="1"/>
              <p:nvPr/>
            </p:nvSpPr>
            <p:spPr>
              <a:xfrm>
                <a:off x="7901802" y="210264"/>
                <a:ext cx="287932" cy="353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b="1" dirty="0"/>
                  <a:t>B</a:t>
                </a:r>
                <a:endParaRPr lang="en-US" sz="900" b="1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B5B7EBA-0D90-8155-BBF8-6421744F96F2}"/>
                  </a:ext>
                </a:extLst>
              </p:cNvPr>
              <p:cNvGrpSpPr/>
              <p:nvPr/>
            </p:nvGrpSpPr>
            <p:grpSpPr>
              <a:xfrm>
                <a:off x="6386223" y="184903"/>
                <a:ext cx="4531001" cy="5634613"/>
                <a:chOff x="6125937" y="-13916"/>
                <a:chExt cx="4531001" cy="5634613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799B2C10-ECBD-4EB6-A43A-1340AB1A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93895" y="267427"/>
                  <a:ext cx="1317022" cy="1755321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7AB6F78-3C36-C2A5-277B-AEBBC06598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05446" y="2176637"/>
                  <a:ext cx="1317022" cy="1676464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12F2E1FE-4842-CB21-3498-F1BD2C56E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29425" y="3986046"/>
                  <a:ext cx="1293041" cy="1634651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C071816-6556-8153-2391-AF24B79DF6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39916" y="284693"/>
                  <a:ext cx="1317022" cy="1725223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50E1E0CC-75C4-3824-FD6D-5D89475EA5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39915" y="2133380"/>
                  <a:ext cx="1317023" cy="171972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8386B87-3E34-BCBB-3E26-9AE1D6D538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39915" y="3986045"/>
                  <a:ext cx="1317023" cy="1634650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9CDE31F6-A52F-F985-3488-7658C4DDDA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80752" y="2181785"/>
                  <a:ext cx="1314342" cy="1671315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1733CBEB-1EEF-5F6F-1F01-E20A1AE4A2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78070" y="284693"/>
                  <a:ext cx="1320029" cy="1738055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704DB99-20A2-25B4-7B85-A82DC8F10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8070" y="3986046"/>
                  <a:ext cx="1317024" cy="163465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6F6D0-1844-8EF0-D6BD-EC27F3F0288D}"/>
                    </a:ext>
                  </a:extLst>
                </p:cNvPr>
                <p:cNvSpPr txBox="1"/>
                <p:nvPr/>
              </p:nvSpPr>
              <p:spPr>
                <a:xfrm>
                  <a:off x="6158901" y="-13916"/>
                  <a:ext cx="234994" cy="3535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900" b="1" dirty="0"/>
                    <a:t>A</a:t>
                  </a:r>
                  <a:endParaRPr lang="en-US" sz="900" b="1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5250A9D-B455-DC25-3DC0-4AA240EDBA87}"/>
                    </a:ext>
                  </a:extLst>
                </p:cNvPr>
                <p:cNvSpPr txBox="1"/>
                <p:nvPr/>
              </p:nvSpPr>
              <p:spPr>
                <a:xfrm>
                  <a:off x="6125937" y="1909614"/>
                  <a:ext cx="340489" cy="3535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900" b="1" dirty="0"/>
                    <a:t>A </a:t>
                  </a:r>
                  <a:endParaRPr lang="en-US" sz="9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9FB925D-DDF0-4622-2CA7-B54AE26AF765}"/>
                    </a:ext>
                  </a:extLst>
                </p:cNvPr>
                <p:cNvSpPr txBox="1"/>
                <p:nvPr/>
              </p:nvSpPr>
              <p:spPr>
                <a:xfrm>
                  <a:off x="9095162" y="11444"/>
                  <a:ext cx="287932" cy="3535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900" b="1" dirty="0"/>
                    <a:t>C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D08B5DE-DBE3-932D-80DF-83A782D4DC6A}"/>
                    </a:ext>
                  </a:extLst>
                </p:cNvPr>
                <p:cNvSpPr txBox="1"/>
                <p:nvPr/>
              </p:nvSpPr>
              <p:spPr>
                <a:xfrm>
                  <a:off x="7631397" y="1925161"/>
                  <a:ext cx="347478" cy="3535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900" b="1" dirty="0"/>
                    <a:t>B</a:t>
                  </a:r>
                  <a:endParaRPr lang="en-US" sz="900" b="1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B19C80E-4F03-7579-1EC6-59B7F106F08B}"/>
                    </a:ext>
                  </a:extLst>
                </p:cNvPr>
                <p:cNvSpPr txBox="1"/>
                <p:nvPr/>
              </p:nvSpPr>
              <p:spPr>
                <a:xfrm>
                  <a:off x="9088210" y="1909614"/>
                  <a:ext cx="242075" cy="3535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900" b="1" dirty="0"/>
                    <a:t>C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7611F1-69C1-B08F-346D-E125D8EA062E}"/>
                  </a:ext>
                </a:extLst>
              </p:cNvPr>
              <p:cNvSpPr txBox="1"/>
              <p:nvPr/>
            </p:nvSpPr>
            <p:spPr>
              <a:xfrm>
                <a:off x="6395501" y="3921798"/>
                <a:ext cx="271852" cy="35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900" b="1" dirty="0"/>
                  <a:t>A</a:t>
                </a:r>
                <a:endParaRPr lang="en-US" sz="9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5B4B28-D55F-B6B5-C0AD-9AF059CC56EB}"/>
                  </a:ext>
                </a:extLst>
              </p:cNvPr>
              <p:cNvSpPr txBox="1"/>
              <p:nvPr/>
            </p:nvSpPr>
            <p:spPr>
              <a:xfrm>
                <a:off x="9348496" y="3937112"/>
                <a:ext cx="242075" cy="353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b="1" dirty="0"/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9E3012-4723-7939-667C-AEE06A79E30B}"/>
                  </a:ext>
                </a:extLst>
              </p:cNvPr>
              <p:cNvSpPr txBox="1"/>
              <p:nvPr/>
            </p:nvSpPr>
            <p:spPr>
              <a:xfrm>
                <a:off x="7867117" y="3956864"/>
                <a:ext cx="372046" cy="35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900" b="1" dirty="0"/>
                  <a:t>B</a:t>
                </a:r>
                <a:endParaRPr lang="en-US" sz="900" b="1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6B32BB-F8FB-4DFA-B0B4-99396B573152}"/>
              </a:ext>
            </a:extLst>
          </p:cNvPr>
          <p:cNvSpPr txBox="1"/>
          <p:nvPr/>
        </p:nvSpPr>
        <p:spPr>
          <a:xfrm>
            <a:off x="6597869" y="2358993"/>
            <a:ext cx="246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2"/>
                </a:solidFill>
              </a:rPr>
              <a:t>A- Sporadic line artifact</a:t>
            </a:r>
          </a:p>
          <a:p>
            <a:r>
              <a:rPr lang="de-DE" sz="1600" dirty="0">
                <a:solidFill>
                  <a:schemeClr val="tx2"/>
                </a:solidFill>
              </a:rPr>
              <a:t>B- Good image</a:t>
            </a:r>
          </a:p>
          <a:p>
            <a:r>
              <a:rPr lang="de-DE" sz="1600" dirty="0">
                <a:solidFill>
                  <a:schemeClr val="tx2"/>
                </a:solidFill>
              </a:rPr>
              <a:t>C- Partly bright/dark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564D7D-9929-2AD8-2992-0B667BAD22E5}"/>
              </a:ext>
            </a:extLst>
          </p:cNvPr>
          <p:cNvSpPr txBox="1"/>
          <p:nvPr/>
        </p:nvSpPr>
        <p:spPr>
          <a:xfrm>
            <a:off x="1515006" y="4600657"/>
            <a:ext cx="1364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2350*2866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B8B186-4718-80B0-B1D0-4F353D666678}"/>
              </a:ext>
            </a:extLst>
          </p:cNvPr>
          <p:cNvSpPr txBox="1"/>
          <p:nvPr/>
        </p:nvSpPr>
        <p:spPr>
          <a:xfrm>
            <a:off x="4501746" y="4569879"/>
            <a:ext cx="103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783*955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170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3DC8E-9148-3E52-8C0A-4DAF3D4D5F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Dataset preprocessing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10BDF8-3BB9-59A9-F45E-1F57492E6DF6}"/>
              </a:ext>
            </a:extLst>
          </p:cNvPr>
          <p:cNvGrpSpPr/>
          <p:nvPr/>
        </p:nvGrpSpPr>
        <p:grpSpPr>
          <a:xfrm>
            <a:off x="1039823" y="1109791"/>
            <a:ext cx="6812278" cy="3935068"/>
            <a:chOff x="556859" y="603435"/>
            <a:chExt cx="7994711" cy="53564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8C23F2-DD75-D685-E7C6-9737F5E49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525" y="2980763"/>
              <a:ext cx="1632711" cy="1943939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CC74DF-B803-D99D-1C6D-548568655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9896" y="2994405"/>
              <a:ext cx="1662283" cy="19439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724A65-DC9F-F8EF-7552-53345B581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859" y="603435"/>
              <a:ext cx="1632714" cy="1943938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5A6D4C-4D16-B78A-7844-27BCB3453C5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9077" y="614065"/>
              <a:ext cx="1636776" cy="1943938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2DC023-8613-742E-A10B-BD973772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981" y="614065"/>
              <a:ext cx="1662283" cy="1943938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888E79-25C9-0CF8-FA37-58FEE9A77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4798" y="2980762"/>
              <a:ext cx="1662283" cy="1943939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882700-54B0-6A01-E8B4-C1CA5578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11894" y="629425"/>
              <a:ext cx="1632711" cy="1928579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0851A3-1AA3-B42E-5ACE-0324063FA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18858" y="2989913"/>
              <a:ext cx="1632712" cy="1978543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67A6EA-A6F4-2FBD-8077-EA319FE046AF}"/>
                </a:ext>
              </a:extLst>
            </p:cNvPr>
            <p:cNvSpPr txBox="1"/>
            <p:nvPr/>
          </p:nvSpPr>
          <p:spPr>
            <a:xfrm>
              <a:off x="707651" y="2520117"/>
              <a:ext cx="1659649" cy="41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/>
                <a:t>Original</a:t>
              </a:r>
              <a:endParaRPr lang="en-US" sz="14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9E7D7-BB9E-D8AC-1CB3-4CD35CA0EBF9}"/>
                </a:ext>
              </a:extLst>
            </p:cNvPr>
            <p:cNvSpPr txBox="1"/>
            <p:nvPr/>
          </p:nvSpPr>
          <p:spPr>
            <a:xfrm>
              <a:off x="2865914" y="2500778"/>
              <a:ext cx="1337638" cy="418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/>
                <a:t>Vertical flip</a:t>
              </a:r>
              <a:endParaRPr lang="en-US" sz="14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C8A87B-E294-F602-B442-B37D08AB16AE}"/>
                </a:ext>
              </a:extLst>
            </p:cNvPr>
            <p:cNvSpPr txBox="1"/>
            <p:nvPr/>
          </p:nvSpPr>
          <p:spPr>
            <a:xfrm>
              <a:off x="4877797" y="2491023"/>
              <a:ext cx="2069406" cy="41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/>
                <a:t>Horizontal flip</a:t>
              </a:r>
              <a:endParaRPr lang="en-US" sz="14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B31A70-2453-12A0-C143-4B6C288602B3}"/>
                </a:ext>
              </a:extLst>
            </p:cNvPr>
            <p:cNvSpPr txBox="1"/>
            <p:nvPr/>
          </p:nvSpPr>
          <p:spPr>
            <a:xfrm>
              <a:off x="887012" y="4954421"/>
              <a:ext cx="1300928" cy="41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/>
                <a:t>Invert</a:t>
              </a:r>
              <a:endParaRPr lang="en-US" sz="14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652A21-A919-D177-D67C-B04EA0E63C39}"/>
                </a:ext>
              </a:extLst>
            </p:cNvPr>
            <p:cNvSpPr txBox="1"/>
            <p:nvPr/>
          </p:nvSpPr>
          <p:spPr>
            <a:xfrm>
              <a:off x="2430364" y="4915636"/>
              <a:ext cx="2276471" cy="712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/>
                <a:t>Invert Vertical </a:t>
              </a:r>
            </a:p>
            <a:p>
              <a:r>
                <a:rPr lang="de-DE" sz="1400" b="1" dirty="0"/>
                <a:t>flip</a:t>
              </a:r>
              <a:endParaRPr lang="en-US" sz="14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09BEF2-0130-948C-EFF6-30A1ACBDA49A}"/>
                </a:ext>
              </a:extLst>
            </p:cNvPr>
            <p:cNvSpPr txBox="1"/>
            <p:nvPr/>
          </p:nvSpPr>
          <p:spPr>
            <a:xfrm>
              <a:off x="4706835" y="4954421"/>
              <a:ext cx="1887157" cy="1005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/>
                <a:t>Invert Horizontal</a:t>
              </a:r>
            </a:p>
            <a:p>
              <a:r>
                <a:rPr lang="de-DE" sz="1400" b="1" dirty="0"/>
                <a:t>flip</a:t>
              </a:r>
              <a:endParaRPr lang="en-US" sz="1400" b="1" dirty="0"/>
            </a:p>
            <a:p>
              <a:endParaRPr lang="en-US" sz="1400" b="1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14ACDA0-CE60-F2B7-A853-3561744C7B51}"/>
              </a:ext>
            </a:extLst>
          </p:cNvPr>
          <p:cNvSpPr txBox="1"/>
          <p:nvPr/>
        </p:nvSpPr>
        <p:spPr>
          <a:xfrm>
            <a:off x="6686489" y="2506745"/>
            <a:ext cx="1345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/>
              <a:t>Flip-both</a:t>
            </a:r>
            <a:endParaRPr 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131853-79CE-DBFB-8564-D4A035456BCB}"/>
              </a:ext>
            </a:extLst>
          </p:cNvPr>
          <p:cNvSpPr txBox="1"/>
          <p:nvPr/>
        </p:nvSpPr>
        <p:spPr>
          <a:xfrm>
            <a:off x="6419646" y="4364975"/>
            <a:ext cx="1878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/>
              <a:t>Invert Flip-both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819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91F9E0-9079-197A-A344-60AB3D36AF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Train - validation 80-20%</a:t>
            </a:r>
          </a:p>
          <a:p>
            <a:r>
              <a:rPr lang="de-DE" dirty="0"/>
              <a:t>5 fold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BE025-57BE-24DD-79C7-20E79A3308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Dataset preprocessing</a:t>
            </a:r>
            <a:endParaRPr lang="en-US" dirty="0"/>
          </a:p>
        </p:txBody>
      </p:sp>
      <p:pic>
        <p:nvPicPr>
          <p:cNvPr id="5" name="Picture 4" descr="A diagram of a cross-validation process&#10;&#10;Description automatically generated">
            <a:extLst>
              <a:ext uri="{FF2B5EF4-FFF2-40B4-BE49-F238E27FC236}">
                <a16:creationId xmlns:a16="http://schemas.microsoft.com/office/drawing/2014/main" id="{7B69A98B-93F7-69B9-10AB-C6EF71D9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13" y="1959260"/>
            <a:ext cx="742696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75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E0B0B5-4C68-FA4F-61A3-9CCDA63E73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9122" y="1055931"/>
            <a:ext cx="7995918" cy="3798009"/>
          </a:xfrm>
        </p:spPr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/>
              <a:t>Problem Statement</a:t>
            </a:r>
          </a:p>
          <a:p>
            <a:r>
              <a:rPr lang="en-US" dirty="0"/>
              <a:t>Dataset and Dataset preprocessing</a:t>
            </a:r>
          </a:p>
          <a:p>
            <a:r>
              <a:rPr lang="en-US" b="1" dirty="0"/>
              <a:t>Experiments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Image based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Time based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One-class-classifier</a:t>
            </a:r>
          </a:p>
          <a:p>
            <a:pPr marL="171450"/>
            <a:r>
              <a:rPr lang="en-US" dirty="0"/>
              <a:t>Comparative result analysis</a:t>
            </a:r>
          </a:p>
          <a:p>
            <a:pPr marL="171450"/>
            <a:r>
              <a:rPr lang="en-US" dirty="0"/>
              <a:t>Discussion and future outlook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82ABB-7D22-C8B8-C9F8-DFEF951775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7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B6432-A899-13FE-84E5-E574BF736E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290" y="517173"/>
            <a:ext cx="8323262" cy="470606"/>
          </a:xfrm>
        </p:spPr>
        <p:txBody>
          <a:bodyPr/>
          <a:lstStyle/>
          <a:p>
            <a:r>
              <a:rPr lang="de-DE" sz="2800" dirty="0"/>
              <a:t>Image-based Approach</a:t>
            </a:r>
            <a:endParaRPr lang="en-US" sz="2800" dirty="0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FFE849BB-C49F-9C67-A4EA-62B3CD0AE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8"/>
          <a:stretch/>
        </p:blipFill>
        <p:spPr>
          <a:xfrm>
            <a:off x="280828" y="1780806"/>
            <a:ext cx="8690187" cy="3079034"/>
          </a:xfrm>
          <a:prstGeom prst="rect">
            <a:avLst/>
          </a:prstGeom>
        </p:spPr>
      </p:pic>
      <p:pic>
        <p:nvPicPr>
          <p:cNvPr id="7" name="Picture 6" descr="A close-up of a head&#10;&#10;Description automatically generated">
            <a:extLst>
              <a:ext uri="{FF2B5EF4-FFF2-40B4-BE49-F238E27FC236}">
                <a16:creationId xmlns:a16="http://schemas.microsoft.com/office/drawing/2014/main" id="{BA2B8D4B-3E3F-9675-138A-8F61F30EA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42" t="47318"/>
          <a:stretch/>
        </p:blipFill>
        <p:spPr>
          <a:xfrm>
            <a:off x="382973" y="2374019"/>
            <a:ext cx="1073293" cy="11489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94E240-95D1-D96D-804F-6C618C5E5512}"/>
              </a:ext>
            </a:extLst>
          </p:cNvPr>
          <p:cNvSpPr/>
          <p:nvPr/>
        </p:nvSpPr>
        <p:spPr>
          <a:xfrm>
            <a:off x="975360" y="3098232"/>
            <a:ext cx="196426" cy="2302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38D71E-830E-5B47-9842-6A5F4D247B04}"/>
              </a:ext>
            </a:extLst>
          </p:cNvPr>
          <p:cNvSpPr/>
          <p:nvPr/>
        </p:nvSpPr>
        <p:spPr>
          <a:xfrm>
            <a:off x="8385387" y="2424853"/>
            <a:ext cx="477785" cy="9821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800" b="1" dirty="0">
                <a:solidFill>
                  <a:schemeClr val="tx2"/>
                </a:solidFill>
              </a:rPr>
              <a:t>FX02</a:t>
            </a:r>
            <a:endParaRPr lang="en-US" sz="800" b="1" dirty="0" err="1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90819-34D2-2464-824E-DF3E35DD4A2B}"/>
              </a:ext>
            </a:extLst>
          </p:cNvPr>
          <p:cNvSpPr txBox="1"/>
          <p:nvPr/>
        </p:nvSpPr>
        <p:spPr>
          <a:xfrm>
            <a:off x="8385386" y="2464028"/>
            <a:ext cx="477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tx2"/>
                </a:solidFill>
              </a:rPr>
              <a:t>FX00</a:t>
            </a:r>
            <a:endParaRPr lang="en-US" sz="800" b="1" dirty="0" err="1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A2F0B9-096A-3463-76B0-5C5994772CD8}"/>
              </a:ext>
            </a:extLst>
          </p:cNvPr>
          <p:cNvSpPr txBox="1"/>
          <p:nvPr/>
        </p:nvSpPr>
        <p:spPr>
          <a:xfrm>
            <a:off x="8365067" y="1912354"/>
            <a:ext cx="60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  “7“</a:t>
            </a:r>
          </a:p>
          <a:p>
            <a:r>
              <a:rPr lang="de-DE" sz="1200" dirty="0">
                <a:solidFill>
                  <a:schemeClr val="tx2"/>
                </a:solidFill>
              </a:rPr>
              <a:t>class</a:t>
            </a:r>
            <a:endParaRPr lang="en-US" sz="1200" dirty="0" err="1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B291A-1524-FEA3-758E-BEEFB29F8389}"/>
              </a:ext>
            </a:extLst>
          </p:cNvPr>
          <p:cNvSpPr txBox="1"/>
          <p:nvPr/>
        </p:nvSpPr>
        <p:spPr>
          <a:xfrm>
            <a:off x="464290" y="1134475"/>
            <a:ext cx="537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/>
                </a:solidFill>
              </a:rPr>
              <a:t>ResNet-18 (pretrained with ImageNet)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/>
                </a:solidFill>
              </a:rPr>
              <a:t>Input: Raw X-ray image patches (783,955)</a:t>
            </a:r>
            <a:endParaRPr lang="en-US" dirty="0" err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182CB-7327-D66B-AC4F-79EF73571970}"/>
              </a:ext>
            </a:extLst>
          </p:cNvPr>
          <p:cNvSpPr txBox="1"/>
          <p:nvPr/>
        </p:nvSpPr>
        <p:spPr>
          <a:xfrm>
            <a:off x="8394698" y="3212601"/>
            <a:ext cx="5856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tx2"/>
                </a:solidFill>
              </a:rPr>
              <a:t>Good</a:t>
            </a:r>
            <a:endParaRPr lang="en-US" sz="800" b="1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4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3AB06-840C-F8E2-CCC0-8FC673407D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Explainability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3D8A43-1C87-918B-04A0-A66E38061A5B}"/>
              </a:ext>
            </a:extLst>
          </p:cNvPr>
          <p:cNvGrpSpPr/>
          <p:nvPr/>
        </p:nvGrpSpPr>
        <p:grpSpPr>
          <a:xfrm>
            <a:off x="813062" y="1594036"/>
            <a:ext cx="7517875" cy="2262169"/>
            <a:chOff x="529517" y="3318306"/>
            <a:chExt cx="16866940" cy="464343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2AB919E-3126-5854-AA1E-3157B95AB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611" y="3318306"/>
              <a:ext cx="3486150" cy="464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BCDDC6BF-B385-7E48-72B8-ED3E3393F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17" y="3404033"/>
              <a:ext cx="3529014" cy="455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E1E2057-191E-8208-FC3D-FA2B852C4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1" y="3404032"/>
              <a:ext cx="3786188" cy="4557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87A2595C-233C-0A62-A47F-1455ADA27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10269" y="3389744"/>
              <a:ext cx="3786188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5E12E0-ECA1-1A39-AB37-F6E9226577E2}"/>
              </a:ext>
            </a:extLst>
          </p:cNvPr>
          <p:cNvSpPr txBox="1"/>
          <p:nvPr/>
        </p:nvSpPr>
        <p:spPr>
          <a:xfrm>
            <a:off x="3354600" y="4036421"/>
            <a:ext cx="277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Fig: Artifacts and its explainabilty </a:t>
            </a:r>
            <a:endParaRPr lang="en-US" sz="1200" dirty="0" err="1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99B58-738B-8B11-07FF-BAA52E36A9F2}"/>
              </a:ext>
            </a:extLst>
          </p:cNvPr>
          <p:cNvSpPr txBox="1"/>
          <p:nvPr/>
        </p:nvSpPr>
        <p:spPr>
          <a:xfrm>
            <a:off x="733097" y="1190297"/>
            <a:ext cx="271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Grad-CAM</a:t>
            </a:r>
            <a:endParaRPr lang="en-US" dirty="0" err="1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708BA-D183-AE9E-ED50-D4709311248F}"/>
              </a:ext>
            </a:extLst>
          </p:cNvPr>
          <p:cNvSpPr/>
          <p:nvPr/>
        </p:nvSpPr>
        <p:spPr>
          <a:xfrm>
            <a:off x="4950372" y="1694793"/>
            <a:ext cx="346842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CA4D7-7CBF-5526-CF17-8B1A435781FC}"/>
              </a:ext>
            </a:extLst>
          </p:cNvPr>
          <p:cNvSpPr/>
          <p:nvPr/>
        </p:nvSpPr>
        <p:spPr>
          <a:xfrm>
            <a:off x="945931" y="1805152"/>
            <a:ext cx="1333474" cy="236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9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1D220-AC26-18F3-A8A0-DB87BC788B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Inference Phase</a:t>
            </a:r>
            <a:endParaRPr lang="en-US" dirty="0"/>
          </a:p>
        </p:txBody>
      </p:sp>
      <p:pic>
        <p:nvPicPr>
          <p:cNvPr id="5" name="Picture 4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20211D62-8959-DC4E-FE22-E5A293EC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1" y="1165014"/>
            <a:ext cx="6018106" cy="33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9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5909F4-3522-5577-9FAC-A11DB8727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9789" y="1164304"/>
            <a:ext cx="3600025" cy="1088179"/>
          </a:xfrm>
        </p:spPr>
        <p:txBody>
          <a:bodyPr/>
          <a:lstStyle/>
          <a:p>
            <a:r>
              <a:rPr lang="de-DE" dirty="0"/>
              <a:t>Insight: All the defects are straight line</a:t>
            </a:r>
          </a:p>
          <a:p>
            <a:r>
              <a:rPr lang="de-DE" dirty="0"/>
              <a:t>Convert image into time series </a:t>
            </a:r>
          </a:p>
          <a:p>
            <a:r>
              <a:rPr lang="de-DE" dirty="0"/>
              <a:t>Directional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B33B2-A620-EF5C-D6DB-6451B5801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9284" y="566246"/>
            <a:ext cx="8323262" cy="470606"/>
          </a:xfrm>
        </p:spPr>
        <p:txBody>
          <a:bodyPr/>
          <a:lstStyle/>
          <a:p>
            <a:r>
              <a:rPr lang="de-DE" dirty="0"/>
              <a:t>Idea of line profile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EFC96-6A72-FFC5-A80D-E8004E08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53" y="909400"/>
            <a:ext cx="4885863" cy="38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2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2075B-6834-D1F3-4901-6CCF37D23F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0387" y="395713"/>
            <a:ext cx="8323262" cy="487660"/>
          </a:xfrm>
        </p:spPr>
        <p:txBody>
          <a:bodyPr/>
          <a:lstStyle/>
          <a:p>
            <a:r>
              <a:rPr lang="de-DE" dirty="0"/>
              <a:t>Line profiles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EFFB2C-622B-140B-C263-0DDE931B6474}"/>
              </a:ext>
            </a:extLst>
          </p:cNvPr>
          <p:cNvGrpSpPr/>
          <p:nvPr/>
        </p:nvGrpSpPr>
        <p:grpSpPr>
          <a:xfrm>
            <a:off x="244815" y="958619"/>
            <a:ext cx="7938103" cy="3783697"/>
            <a:chOff x="300849" y="845885"/>
            <a:chExt cx="16138610" cy="92372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11F9C7-5FA2-60FC-869E-4B7E83303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829"/>
            <a:stretch/>
          </p:blipFill>
          <p:spPr>
            <a:xfrm>
              <a:off x="3100384" y="845887"/>
              <a:ext cx="4786064" cy="28205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B773F1-F230-FA59-E8CA-705843BF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1549" y="845885"/>
              <a:ext cx="4957910" cy="30667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642FA4-2750-7551-B715-232ED8F4E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786" y="7568543"/>
              <a:ext cx="4786062" cy="251461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171FF0-304A-0774-5501-24649B6E8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2009" r="2102" b="4301"/>
            <a:stretch/>
          </p:blipFill>
          <p:spPr>
            <a:xfrm>
              <a:off x="3300854" y="4030078"/>
              <a:ext cx="4489204" cy="32230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648478-8801-3255-9856-19F8657E8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67260" y="4030078"/>
              <a:ext cx="4957910" cy="298157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DB1481-7C42-7527-7213-C7C7ED13050D}"/>
                </a:ext>
              </a:extLst>
            </p:cNvPr>
            <p:cNvSpPr txBox="1"/>
            <p:nvPr/>
          </p:nvSpPr>
          <p:spPr>
            <a:xfrm>
              <a:off x="566897" y="1608578"/>
              <a:ext cx="2380327" cy="1127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Sporadic</a:t>
              </a:r>
            </a:p>
            <a:p>
              <a:r>
                <a:rPr lang="de-DE" sz="1200" dirty="0"/>
                <a:t>- Horizontal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182E5E-F4CB-0C84-F9EC-C6F3DB4172A5}"/>
                </a:ext>
              </a:extLst>
            </p:cNvPr>
            <p:cNvSpPr txBox="1"/>
            <p:nvPr/>
          </p:nvSpPr>
          <p:spPr>
            <a:xfrm>
              <a:off x="300849" y="4809133"/>
              <a:ext cx="3276599" cy="1127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Group of defect</a:t>
              </a:r>
            </a:p>
            <a:p>
              <a:r>
                <a:rPr lang="de-DE" sz="1200" dirty="0"/>
                <a:t>- Horizontal/Vertical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51D7FE-2ED5-7C65-3D9A-777947067232}"/>
                </a:ext>
              </a:extLst>
            </p:cNvPr>
            <p:cNvSpPr txBox="1"/>
            <p:nvPr/>
          </p:nvSpPr>
          <p:spPr>
            <a:xfrm>
              <a:off x="659415" y="8009688"/>
              <a:ext cx="2353084" cy="1127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Group of line </a:t>
              </a:r>
            </a:p>
            <a:p>
              <a:r>
                <a:rPr lang="de-DE" sz="1200" dirty="0"/>
                <a:t>- Horizontal</a:t>
              </a:r>
              <a:endParaRPr 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E5794B-C040-1C6D-B58B-8F2C514E9B0B}"/>
                </a:ext>
              </a:extLst>
            </p:cNvPr>
            <p:cNvSpPr txBox="1"/>
            <p:nvPr/>
          </p:nvSpPr>
          <p:spPr>
            <a:xfrm>
              <a:off x="8759473" y="1410371"/>
              <a:ext cx="2213722" cy="1577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Partly Bright/Dark </a:t>
              </a:r>
            </a:p>
            <a:p>
              <a:r>
                <a:rPr lang="de-DE" sz="1200" dirty="0"/>
                <a:t>- Vertical</a:t>
              </a:r>
              <a:endParaRPr 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0DCA3-857E-9D13-329F-C2EEA291AD4D}"/>
                </a:ext>
              </a:extLst>
            </p:cNvPr>
            <p:cNvSpPr txBox="1"/>
            <p:nvPr/>
          </p:nvSpPr>
          <p:spPr>
            <a:xfrm>
              <a:off x="8684864" y="4809133"/>
              <a:ext cx="2105197" cy="1127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Stripes</a:t>
              </a:r>
            </a:p>
            <a:p>
              <a:r>
                <a:rPr lang="de-DE" sz="1200" dirty="0"/>
                <a:t>- Horizontal</a:t>
              </a:r>
              <a:endParaRPr lang="en-US" sz="12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4148D68-FC27-6057-6902-425A2A37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67262" y="7370035"/>
              <a:ext cx="4957910" cy="265982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EA1CB5-FE3B-9C38-D6B9-3B889750C766}"/>
                </a:ext>
              </a:extLst>
            </p:cNvPr>
            <p:cNvSpPr txBox="1"/>
            <p:nvPr/>
          </p:nvSpPr>
          <p:spPr>
            <a:xfrm>
              <a:off x="8525554" y="8262310"/>
              <a:ext cx="3290241" cy="1127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Defect line</a:t>
              </a:r>
            </a:p>
            <a:p>
              <a:r>
                <a:rPr lang="de-DE" sz="1200" dirty="0"/>
                <a:t>- Horizontal/Vertical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7451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2D9AFE-3ED5-A1F6-9915-D2E5730CC6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Rationale</a:t>
            </a:r>
            <a:endParaRPr lang="de-DE" dirty="0"/>
          </a:p>
          <a:p>
            <a:r>
              <a:rPr lang="en-US" dirty="0"/>
              <a:t>Less memory requirements</a:t>
            </a:r>
          </a:p>
          <a:p>
            <a:r>
              <a:rPr lang="en-US" dirty="0"/>
              <a:t>Resistant to noise</a:t>
            </a:r>
          </a:p>
          <a:p>
            <a:r>
              <a:rPr lang="en-US" dirty="0"/>
              <a:t>No need of patching</a:t>
            </a:r>
          </a:p>
          <a:p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959F-30A0-8777-745E-E94979CBF7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sz="2800" dirty="0"/>
              <a:t>Time series- based classification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E7D883-4C53-7E0A-4AC3-8944F28A4CF8}"/>
              </a:ext>
            </a:extLst>
          </p:cNvPr>
          <p:cNvGrpSpPr/>
          <p:nvPr/>
        </p:nvGrpSpPr>
        <p:grpSpPr>
          <a:xfrm>
            <a:off x="6029093" y="1525612"/>
            <a:ext cx="2085035" cy="2092276"/>
            <a:chOff x="2376098" y="2544977"/>
            <a:chExt cx="2233135" cy="20545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F1E3CE-6408-FC32-7897-0221C12C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6098" y="2544977"/>
              <a:ext cx="2233135" cy="205457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75F852-9618-4640-95DF-32779CFA07D5}"/>
                </a:ext>
              </a:extLst>
            </p:cNvPr>
            <p:cNvSpPr/>
            <p:nvPr/>
          </p:nvSpPr>
          <p:spPr>
            <a:xfrm>
              <a:off x="3507827" y="2892973"/>
              <a:ext cx="433552" cy="385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9B3B50-098B-2FF5-468F-F2406414AE47}"/>
              </a:ext>
            </a:extLst>
          </p:cNvPr>
          <p:cNvCxnSpPr/>
          <p:nvPr/>
        </p:nvCxnSpPr>
        <p:spPr>
          <a:xfrm>
            <a:off x="3170594" y="2223739"/>
            <a:ext cx="0" cy="291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36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E0B0B5-4C68-FA4F-61A3-9CCDA63E73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9122" y="1055931"/>
            <a:ext cx="7995918" cy="3798009"/>
          </a:xfrm>
        </p:spPr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/>
              <a:t>Problem Statement</a:t>
            </a:r>
          </a:p>
          <a:p>
            <a:r>
              <a:rPr lang="en-US" dirty="0"/>
              <a:t>Dataset and Dataset preprocessing</a:t>
            </a:r>
          </a:p>
          <a:p>
            <a:r>
              <a:rPr lang="en-US" dirty="0"/>
              <a:t>Experiments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Image based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Time based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One-class-classifier</a:t>
            </a:r>
          </a:p>
          <a:p>
            <a:pPr marL="171450"/>
            <a:r>
              <a:rPr lang="en-US" dirty="0"/>
              <a:t>Comparative result analysis</a:t>
            </a:r>
          </a:p>
          <a:p>
            <a:pPr marL="171450"/>
            <a:r>
              <a:rPr lang="en-US" dirty="0"/>
              <a:t>Discussion and future outlook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82ABB-7D22-C8B8-C9F8-DFEF951775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91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AAE38-86DD-0167-944E-C6A7B1D57F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In-house developed 1DCNN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8BEED-980E-3CA2-EF40-20F3034B0D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sz="3200" dirty="0"/>
              <a:t>Time series- based classification</a:t>
            </a:r>
            <a:endParaRPr lang="en-US" sz="3200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8BE014-4863-DA37-8EDE-AE425C3D9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102" y="1571414"/>
            <a:ext cx="5179272" cy="34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C3B89B-AB3F-8268-481F-FAECD8C094D9}"/>
              </a:ext>
            </a:extLst>
          </p:cNvPr>
          <p:cNvSpPr txBox="1"/>
          <p:nvPr/>
        </p:nvSpPr>
        <p:spPr>
          <a:xfrm>
            <a:off x="6593841" y="2072641"/>
            <a:ext cx="1253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2"/>
                </a:solidFill>
              </a:rPr>
              <a:t>“7“ Class</a:t>
            </a:r>
            <a:endParaRPr lang="en-US" sz="11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262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429DD8-5ED9-3D58-7E7D-0D17792E80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9122" y="1055931"/>
            <a:ext cx="2549632" cy="3798009"/>
          </a:xfrm>
        </p:spPr>
        <p:txBody>
          <a:bodyPr/>
          <a:lstStyle/>
          <a:p>
            <a:r>
              <a:rPr lang="de-DE" dirty="0"/>
              <a:t>Saliency Maps</a:t>
            </a:r>
          </a:p>
          <a:p>
            <a:r>
              <a:rPr lang="de-DE" dirty="0"/>
              <a:t>Example: </a:t>
            </a:r>
            <a:r>
              <a:rPr lang="en-US" dirty="0"/>
              <a:t>Defect 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8004-352C-4793-FEB6-73BECA6C30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Explainability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63BDA0-9FBF-D285-1959-63703216189F}"/>
              </a:ext>
            </a:extLst>
          </p:cNvPr>
          <p:cNvGrpSpPr/>
          <p:nvPr/>
        </p:nvGrpSpPr>
        <p:grpSpPr>
          <a:xfrm>
            <a:off x="3854028" y="517173"/>
            <a:ext cx="4974694" cy="4371195"/>
            <a:chOff x="211857" y="866244"/>
            <a:chExt cx="6403696" cy="58774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5756FD-BB79-333A-6FC3-C23CEB40B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447" y="3674641"/>
              <a:ext cx="1949454" cy="25567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260B8D-A753-FEBA-135C-CB203514E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4566" y="866244"/>
              <a:ext cx="3918468" cy="18803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D969D2-6D99-B0D5-CFA0-CC4FDFBCF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2525" y="3055034"/>
              <a:ext cx="4300509" cy="15695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9F27C6-FD38-5159-0414-E29D5575F5B9}"/>
                </a:ext>
              </a:extLst>
            </p:cNvPr>
            <p:cNvGrpSpPr/>
            <p:nvPr/>
          </p:nvGrpSpPr>
          <p:grpSpPr>
            <a:xfrm>
              <a:off x="381502" y="2511706"/>
              <a:ext cx="4746083" cy="4232018"/>
              <a:chOff x="451961" y="2427190"/>
              <a:chExt cx="4746083" cy="423201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EB224A8-69BD-F442-FF6B-DAA87664E0CD}"/>
                  </a:ext>
                </a:extLst>
              </p:cNvPr>
              <p:cNvGrpSpPr/>
              <p:nvPr/>
            </p:nvGrpSpPr>
            <p:grpSpPr>
              <a:xfrm>
                <a:off x="451961" y="2642668"/>
                <a:ext cx="4323544" cy="4016540"/>
                <a:chOff x="451961" y="2642668"/>
                <a:chExt cx="4323544" cy="401654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0CD8F89-6767-BF66-344D-42B45745BD5E}"/>
                    </a:ext>
                  </a:extLst>
                </p:cNvPr>
                <p:cNvGrpSpPr/>
                <p:nvPr/>
              </p:nvGrpSpPr>
              <p:grpSpPr>
                <a:xfrm>
                  <a:off x="1098232" y="2642668"/>
                  <a:ext cx="3677273" cy="4016540"/>
                  <a:chOff x="1189846" y="2607944"/>
                  <a:chExt cx="3677273" cy="4016540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7DE23BC-158B-C658-D3B2-C266F90E9DF9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846" y="3356896"/>
                    <a:ext cx="365315" cy="352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000" b="1" dirty="0"/>
                      <a:t>A</a:t>
                    </a:r>
                    <a:endParaRPr lang="en-US" sz="1000" b="1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9FECE43-8AD6-0811-B98F-221D64F3C556}"/>
                      </a:ext>
                    </a:extLst>
                  </p:cNvPr>
                  <p:cNvSpPr txBox="1"/>
                  <p:nvPr/>
                </p:nvSpPr>
                <p:spPr>
                  <a:xfrm>
                    <a:off x="1230067" y="6059398"/>
                    <a:ext cx="455323" cy="352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000" b="1" dirty="0"/>
                      <a:t>B</a:t>
                    </a:r>
                    <a:endParaRPr lang="en-US" sz="1000" b="1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B8FE8A5-2F1F-13F2-C23E-18C6D93DFD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3413" y="2607944"/>
                    <a:ext cx="345116" cy="352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000" b="1" dirty="0"/>
                      <a:t>C</a:t>
                    </a:r>
                    <a:endParaRPr lang="en-US" sz="1000" b="1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0CA3E5A-4E4C-B8A0-261F-FBE679632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81" y="4397349"/>
                    <a:ext cx="384238" cy="352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000" b="1" dirty="0"/>
                      <a:t>D</a:t>
                    </a:r>
                    <a:endParaRPr lang="en-US" sz="1000" b="1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4F3BC-B920-4DEF-3ACC-A2440B70D99B}"/>
                      </a:ext>
                    </a:extLst>
                  </p:cNvPr>
                  <p:cNvSpPr txBox="1"/>
                  <p:nvPr/>
                </p:nvSpPr>
                <p:spPr>
                  <a:xfrm>
                    <a:off x="4499993" y="6272145"/>
                    <a:ext cx="350013" cy="352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000" b="1" dirty="0"/>
                      <a:t>E</a:t>
                    </a:r>
                    <a:endParaRPr lang="en-US" sz="1000" b="1" dirty="0"/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50C36D5-E8A3-8A07-A3A8-002482FC5162}"/>
                    </a:ext>
                  </a:extLst>
                </p:cNvPr>
                <p:cNvSpPr/>
                <p:nvPr/>
              </p:nvSpPr>
              <p:spPr>
                <a:xfrm rot="10800000">
                  <a:off x="451961" y="4868484"/>
                  <a:ext cx="1671344" cy="39072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FB64850-7A78-596A-07DC-1663A42C79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84259" y="2427190"/>
                <a:ext cx="513785" cy="135870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45621B-9C26-8D9B-2907-1ED723DB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5044" y="4828509"/>
              <a:ext cx="4300509" cy="16422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867121-1278-2784-15D4-F057AEF1F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857" y="919419"/>
              <a:ext cx="1945185" cy="2556716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7324A-49BF-04A3-9A30-9AF92EA6B501}"/>
              </a:ext>
            </a:extLst>
          </p:cNvPr>
          <p:cNvSpPr/>
          <p:nvPr/>
        </p:nvSpPr>
        <p:spPr>
          <a:xfrm>
            <a:off x="7578738" y="3400213"/>
            <a:ext cx="365968" cy="12851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8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FD7936-9E9F-5C67-AD20-1B94772ECB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Binary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3FF19-F76A-B8A3-A95C-C1A27DDCDC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One Class Classification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5F0E2B-2013-BB93-A291-2D92677C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320598"/>
              </p:ext>
            </p:extLst>
          </p:nvPr>
        </p:nvGraphicFramePr>
        <p:xfrm>
          <a:off x="579122" y="1974287"/>
          <a:ext cx="266911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633">
                  <a:extLst>
                    <a:ext uri="{9D8B030D-6E8A-4147-A177-3AD203B41FA5}">
                      <a16:colId xmlns:a16="http://schemas.microsoft.com/office/drawing/2014/main" val="1847283916"/>
                    </a:ext>
                  </a:extLst>
                </a:gridCol>
                <a:gridCol w="1352483">
                  <a:extLst>
                    <a:ext uri="{9D8B030D-6E8A-4147-A177-3AD203B41FA5}">
                      <a16:colId xmlns:a16="http://schemas.microsoft.com/office/drawing/2014/main" val="480726380"/>
                    </a:ext>
                  </a:extLst>
                </a:gridCol>
              </a:tblGrid>
              <a:tr h="357270">
                <a:tc>
                  <a:txBody>
                    <a:bodyPr/>
                    <a:lstStyle/>
                    <a:p>
                      <a:r>
                        <a:rPr lang="de-DE" dirty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Count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20002"/>
                  </a:ext>
                </a:extLst>
              </a:tr>
              <a:tr h="357270">
                <a:tc>
                  <a:txBody>
                    <a:bodyPr/>
                    <a:lstStyle/>
                    <a:p>
                      <a:r>
                        <a:rPr lang="de-DE" b="1" dirty="0"/>
                        <a:t>Train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31021"/>
                  </a:ext>
                </a:extLst>
              </a:tr>
              <a:tr h="357270">
                <a:tc>
                  <a:txBody>
                    <a:bodyPr/>
                    <a:lstStyle/>
                    <a:p>
                      <a:r>
                        <a:rPr lang="de-DE" dirty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4684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67792"/>
                  </a:ext>
                </a:extLst>
              </a:tr>
              <a:tr h="357270">
                <a:tc>
                  <a:txBody>
                    <a:bodyPr/>
                    <a:lstStyle/>
                    <a:p>
                      <a:r>
                        <a:rPr lang="de-DE" b="1" dirty="0"/>
                        <a:t>Test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40330"/>
                  </a:ext>
                </a:extLst>
              </a:tr>
              <a:tr h="357270">
                <a:tc>
                  <a:txBody>
                    <a:bodyPr/>
                    <a:lstStyle/>
                    <a:p>
                      <a:r>
                        <a:rPr lang="de-DE" dirty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871081"/>
                  </a:ext>
                </a:extLst>
              </a:tr>
              <a:tr h="357270">
                <a:tc>
                  <a:txBody>
                    <a:bodyPr/>
                    <a:lstStyle/>
                    <a:p>
                      <a:r>
                        <a:rPr lang="de-DE" dirty="0"/>
                        <a:t>Defective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119503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6811CCAE-2829-8E3B-6FC3-462F4A53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010" y="1420213"/>
            <a:ext cx="5147839" cy="293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929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16750-D76E-476B-4B09-F290E89188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2364" y="380486"/>
            <a:ext cx="8323262" cy="399993"/>
          </a:xfrm>
        </p:spPr>
        <p:txBody>
          <a:bodyPr/>
          <a:lstStyle/>
          <a:p>
            <a:r>
              <a:rPr lang="de-DE" dirty="0"/>
              <a:t>One class classification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25799E-7E4F-025D-1078-61C3F2E78DDC}"/>
              </a:ext>
            </a:extLst>
          </p:cNvPr>
          <p:cNvGrpSpPr/>
          <p:nvPr/>
        </p:nvGrpSpPr>
        <p:grpSpPr>
          <a:xfrm>
            <a:off x="1273386" y="903620"/>
            <a:ext cx="6441440" cy="4026134"/>
            <a:chOff x="293915" y="2514599"/>
            <a:chExt cx="6270172" cy="42191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CF410C-3027-D23E-B2FA-1D8EE9D40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68" t="15714" r="8839" b="14286"/>
            <a:stretch/>
          </p:blipFill>
          <p:spPr>
            <a:xfrm>
              <a:off x="293915" y="2514599"/>
              <a:ext cx="3135086" cy="19162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955DA4-675E-31B8-DBB0-674A7ED4D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39" t="15952" r="7768" b="14048"/>
            <a:stretch/>
          </p:blipFill>
          <p:spPr>
            <a:xfrm>
              <a:off x="3429000" y="2514599"/>
              <a:ext cx="3135085" cy="19162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17F707-D383-CEE9-861E-7CC5F84D3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28" t="16428" r="8750" b="15714"/>
            <a:stretch/>
          </p:blipFill>
          <p:spPr>
            <a:xfrm>
              <a:off x="370115" y="4574086"/>
              <a:ext cx="3058885" cy="18353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3506BB-E654-F2F4-F4F2-FBDADAD68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86" t="16762" r="8928" b="15857"/>
            <a:stretch/>
          </p:blipFill>
          <p:spPr>
            <a:xfrm>
              <a:off x="3429001" y="4574085"/>
              <a:ext cx="3135086" cy="1835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49E584-BE04-13B2-05F2-FEE58475CFF6}"/>
                </a:ext>
              </a:extLst>
            </p:cNvPr>
            <p:cNvSpPr txBox="1"/>
            <p:nvPr/>
          </p:nvSpPr>
          <p:spPr>
            <a:xfrm>
              <a:off x="1663761" y="4355070"/>
              <a:ext cx="780843" cy="28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[A] Good</a:t>
              </a:r>
              <a:endParaRPr lang="en-US" sz="1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911231-9356-A79A-B301-2E3E5F49BE1C}"/>
                </a:ext>
              </a:extLst>
            </p:cNvPr>
            <p:cNvSpPr txBox="1"/>
            <p:nvPr/>
          </p:nvSpPr>
          <p:spPr>
            <a:xfrm>
              <a:off x="4700148" y="4333488"/>
              <a:ext cx="1149452" cy="305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[B] Good</a:t>
              </a:r>
              <a:endParaRPr lang="en-US" sz="11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DAD193-3E00-EF41-37E9-2054F7941AFB}"/>
                </a:ext>
              </a:extLst>
            </p:cNvPr>
            <p:cNvSpPr txBox="1"/>
            <p:nvPr/>
          </p:nvSpPr>
          <p:spPr>
            <a:xfrm>
              <a:off x="1326183" y="6427841"/>
              <a:ext cx="1739700" cy="30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[C] FX05_Defect Line</a:t>
              </a:r>
              <a:endParaRPr lang="en-US" sz="11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1ECDBC-6DB9-C4FF-AA5D-AF6205CDEBE8}"/>
                </a:ext>
              </a:extLst>
            </p:cNvPr>
            <p:cNvSpPr txBox="1"/>
            <p:nvPr/>
          </p:nvSpPr>
          <p:spPr>
            <a:xfrm>
              <a:off x="4566853" y="6427838"/>
              <a:ext cx="1416043" cy="30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[D] FX09_Stripes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854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447C6A-5BEE-9411-7617-D089990024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Threshold = 44.7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0A139-E790-3B34-0BA0-C93758EC7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One class classification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91577-D209-C8D8-0109-FB719B89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73" y="1761066"/>
            <a:ext cx="5113227" cy="260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D38C6-8B08-EA74-82D4-CDF781EFE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3" r="5045"/>
          <a:stretch/>
        </p:blipFill>
        <p:spPr>
          <a:xfrm>
            <a:off x="450428" y="2412362"/>
            <a:ext cx="3056374" cy="5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12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7E37D-AA71-E676-1243-90DCF117A5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2375" y="1109237"/>
            <a:ext cx="4751492" cy="352922"/>
          </a:xfrm>
        </p:spPr>
        <p:txBody>
          <a:bodyPr/>
          <a:lstStyle/>
          <a:p>
            <a:r>
              <a:rPr lang="de-DE" dirty="0"/>
              <a:t>Often cropped; varied shape </a:t>
            </a:r>
          </a:p>
          <a:p>
            <a:r>
              <a:rPr lang="de-DE" dirty="0"/>
              <a:t>Check model trained for intensity linear raw X-ray, works for post-processed images</a:t>
            </a:r>
          </a:p>
          <a:p>
            <a:r>
              <a:rPr lang="de-DE" dirty="0"/>
              <a:t>Idea: Using confidence of model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71862-848D-3273-0C1C-4647639739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0369" y="454224"/>
            <a:ext cx="8323262" cy="470606"/>
          </a:xfrm>
        </p:spPr>
        <p:txBody>
          <a:bodyPr/>
          <a:lstStyle/>
          <a:p>
            <a:r>
              <a:rPr lang="de-DE" dirty="0"/>
              <a:t>Post-processed images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909A6D-FD7A-4707-666B-6CE0792025AE}"/>
              </a:ext>
            </a:extLst>
          </p:cNvPr>
          <p:cNvGrpSpPr/>
          <p:nvPr/>
        </p:nvGrpSpPr>
        <p:grpSpPr>
          <a:xfrm>
            <a:off x="7532224" y="833120"/>
            <a:ext cx="1411112" cy="3422023"/>
            <a:chOff x="1084158" y="1477007"/>
            <a:chExt cx="1613887" cy="339531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B16AF1E-D21D-6B7E-ED9E-016712856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4158" y="1477007"/>
              <a:ext cx="1613887" cy="339531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BD7BE0-BE9F-EAE6-3486-5115E749AF86}"/>
                </a:ext>
              </a:extLst>
            </p:cNvPr>
            <p:cNvSpPr/>
            <p:nvPr/>
          </p:nvSpPr>
          <p:spPr>
            <a:xfrm>
              <a:off x="1248707" y="4534911"/>
              <a:ext cx="1284790" cy="2179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9BC60C-078B-D1CF-41BC-801B4C75276B}"/>
              </a:ext>
            </a:extLst>
          </p:cNvPr>
          <p:cNvGrpSpPr/>
          <p:nvPr/>
        </p:nvGrpSpPr>
        <p:grpSpPr>
          <a:xfrm>
            <a:off x="5368179" y="2571750"/>
            <a:ext cx="2035609" cy="2054577"/>
            <a:chOff x="3316536" y="1787712"/>
            <a:chExt cx="2603357" cy="271867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D011FCB-8A25-8E00-555F-7B624B9C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6536" y="1787712"/>
              <a:ext cx="2603357" cy="2718679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9F247E-5EA9-2E52-412A-984BE99F6A51}"/>
                </a:ext>
              </a:extLst>
            </p:cNvPr>
            <p:cNvSpPr/>
            <p:nvPr/>
          </p:nvSpPr>
          <p:spPr>
            <a:xfrm>
              <a:off x="3495044" y="2109144"/>
              <a:ext cx="2316478" cy="2179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E09C95-268B-C544-0F60-0A0F8FF3649A}"/>
              </a:ext>
            </a:extLst>
          </p:cNvPr>
          <p:cNvGrpSpPr/>
          <p:nvPr/>
        </p:nvGrpSpPr>
        <p:grpSpPr>
          <a:xfrm>
            <a:off x="5543689" y="535697"/>
            <a:ext cx="1739427" cy="1914595"/>
            <a:chOff x="6538384" y="1727874"/>
            <a:chExt cx="2200157" cy="271868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403DAF0-76C7-8046-ECAA-7777DE9D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8384" y="1727874"/>
              <a:ext cx="2200157" cy="271868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81C91F4-5516-3FF4-BE44-7758850EF880}"/>
                </a:ext>
              </a:extLst>
            </p:cNvPr>
            <p:cNvSpPr/>
            <p:nvPr/>
          </p:nvSpPr>
          <p:spPr>
            <a:xfrm>
              <a:off x="7177333" y="1900809"/>
              <a:ext cx="1458410" cy="23728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254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41C28-5A76-CC38-7362-9C23D25EC2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Image based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28DC1-7975-C9EB-F984-9C3CB57A7D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Post-processed analysis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AACF8-8314-BCC5-7FE9-FC83E387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3" t="9598" r="5640" b="14634"/>
          <a:stretch/>
        </p:blipFill>
        <p:spPr>
          <a:xfrm>
            <a:off x="2641599" y="1104053"/>
            <a:ext cx="3088641" cy="3749887"/>
          </a:xfrm>
          <a:prstGeom prst="rect">
            <a:avLst/>
          </a:prstGeom>
        </p:spPr>
      </p:pic>
      <p:pic>
        <p:nvPicPr>
          <p:cNvPr id="7" name="Picture 6" descr="A close-up of a grey background&#10;&#10;Description automatically generated">
            <a:extLst>
              <a:ext uri="{FF2B5EF4-FFF2-40B4-BE49-F238E27FC236}">
                <a16:creationId xmlns:a16="http://schemas.microsoft.com/office/drawing/2014/main" id="{512B3458-FF8E-4E8F-3D9D-19D0D99C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92" y="1361440"/>
            <a:ext cx="2166287" cy="27261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BD491D-6D5B-802D-6F4A-F59AD33A87CD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730240" y="1673013"/>
            <a:ext cx="617553" cy="130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014998-01EB-C288-AF68-CEDAB9A9D31E}"/>
              </a:ext>
            </a:extLst>
          </p:cNvPr>
          <p:cNvCxnSpPr/>
          <p:nvPr/>
        </p:nvCxnSpPr>
        <p:spPr>
          <a:xfrm>
            <a:off x="5730241" y="3183467"/>
            <a:ext cx="541866" cy="67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74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41C28-5A76-CC38-7362-9C23D25EC2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Line Profile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28DC1-7975-C9EB-F984-9C3CB57A7D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Post-processed analysis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14260B-A7DA-0EA2-AE20-C658907800C1}"/>
              </a:ext>
            </a:extLst>
          </p:cNvPr>
          <p:cNvGrpSpPr/>
          <p:nvPr/>
        </p:nvGrpSpPr>
        <p:grpSpPr>
          <a:xfrm>
            <a:off x="207436" y="1843085"/>
            <a:ext cx="4310378" cy="1712915"/>
            <a:chOff x="365754" y="1631835"/>
            <a:chExt cx="6126492" cy="2940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2A7175-1616-2EAA-DE92-B19347F0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54" y="1631835"/>
              <a:ext cx="6126492" cy="294016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2E2090-FE24-8AB8-D7ED-1178DE9F4F7E}"/>
                </a:ext>
              </a:extLst>
            </p:cNvPr>
            <p:cNvSpPr/>
            <p:nvPr/>
          </p:nvSpPr>
          <p:spPr>
            <a:xfrm>
              <a:off x="2917371" y="4138284"/>
              <a:ext cx="391886" cy="2177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6041ED-884C-44FB-CAE8-3CF85AD3C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22" y="1843085"/>
            <a:ext cx="4310378" cy="18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1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9263A-AF9E-898C-6FAF-B62DBDB943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0369" y="517173"/>
            <a:ext cx="8323262" cy="370134"/>
          </a:xfrm>
        </p:spPr>
        <p:txBody>
          <a:bodyPr/>
          <a:lstStyle/>
          <a:p>
            <a:r>
              <a:rPr lang="de-DE" sz="2800" dirty="0"/>
              <a:t>Comparative Study Analysis</a:t>
            </a:r>
            <a:endParaRPr lang="en-US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A3C1D2E-1092-170B-BFB0-F07B88BE2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88306"/>
              </p:ext>
            </p:extLst>
          </p:nvPr>
        </p:nvGraphicFramePr>
        <p:xfrm>
          <a:off x="351276" y="1293707"/>
          <a:ext cx="8551424" cy="323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581">
                  <a:extLst>
                    <a:ext uri="{9D8B030D-6E8A-4147-A177-3AD203B41FA5}">
                      <a16:colId xmlns:a16="http://schemas.microsoft.com/office/drawing/2014/main" val="561775968"/>
                    </a:ext>
                  </a:extLst>
                </a:gridCol>
                <a:gridCol w="2262076">
                  <a:extLst>
                    <a:ext uri="{9D8B030D-6E8A-4147-A177-3AD203B41FA5}">
                      <a16:colId xmlns:a16="http://schemas.microsoft.com/office/drawing/2014/main" val="4191222583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69013014"/>
                    </a:ext>
                  </a:extLst>
                </a:gridCol>
                <a:gridCol w="2251287">
                  <a:extLst>
                    <a:ext uri="{9D8B030D-6E8A-4147-A177-3AD203B41FA5}">
                      <a16:colId xmlns:a16="http://schemas.microsoft.com/office/drawing/2014/main" val="2923504744"/>
                    </a:ext>
                  </a:extLst>
                </a:gridCol>
              </a:tblGrid>
              <a:tr h="347277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CNN-based 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One class classifer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Time series-based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921043"/>
                  </a:ext>
                </a:extLst>
              </a:tr>
              <a:tr h="2926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Works on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Image-patch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Image-patch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Line profiles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903192"/>
                  </a:ext>
                </a:extLst>
              </a:tr>
              <a:tr h="47356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Preprocessing 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Making patches of image, label each patch manually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Making patches of image, label each patch manually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Extract row and column profile  and concatenate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050492"/>
                  </a:ext>
                </a:extLst>
              </a:tr>
              <a:tr h="3267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 classification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multiclass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multiclass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17169"/>
                  </a:ext>
                </a:extLst>
              </a:tr>
              <a:tr h="3267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 needs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GPU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GPU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GPU or CPU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69207"/>
                  </a:ext>
                </a:extLst>
              </a:tr>
              <a:tr h="32671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Epochs trained for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30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1640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30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187111"/>
                  </a:ext>
                </a:extLst>
              </a:tr>
              <a:tr h="333524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 time(GPU)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147 min 23 secs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78 hours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3min 2secs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978600"/>
                  </a:ext>
                </a:extLst>
              </a:tr>
              <a:tr h="31991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 time(CPU)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14min 36sec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8554"/>
                  </a:ext>
                </a:extLst>
              </a:tr>
              <a:tr h="490543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Works for post-processed?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Yes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57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013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87666-E2A7-E466-DC3A-F591F0D9F7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sz="2800" dirty="0"/>
              <a:t>Comparative Study Analysis</a:t>
            </a:r>
            <a:endParaRPr lang="en-US" sz="2800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42492E-B223-E838-050A-9BAFFB4CA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65898"/>
              </p:ext>
            </p:extLst>
          </p:nvPr>
        </p:nvGraphicFramePr>
        <p:xfrm>
          <a:off x="1463040" y="155405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0511343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3291795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9880138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011692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210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244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CNN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98%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6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1DCNN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0.963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8656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8EFD4-0DB5-22E0-2019-CD235FA846CC}"/>
              </a:ext>
            </a:extLst>
          </p:cNvPr>
          <p:cNvSpPr txBox="1"/>
          <p:nvPr/>
        </p:nvSpPr>
        <p:spPr>
          <a:xfrm>
            <a:off x="704427" y="1124373"/>
            <a:ext cx="342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/>
                </a:solidFill>
              </a:rPr>
              <a:t>As multi-class classification</a:t>
            </a:r>
            <a:endParaRPr lang="en-US" dirty="0" err="1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D9819-01B5-45F7-DFE7-030FB96EE3E7}"/>
              </a:ext>
            </a:extLst>
          </p:cNvPr>
          <p:cNvSpPr txBox="1"/>
          <p:nvPr/>
        </p:nvSpPr>
        <p:spPr>
          <a:xfrm>
            <a:off x="792480" y="2870297"/>
            <a:ext cx="28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/>
                </a:solidFill>
              </a:rPr>
              <a:t>Binary classification</a:t>
            </a:r>
            <a:endParaRPr lang="en-US" dirty="0" err="1">
              <a:solidFill>
                <a:schemeClr val="tx2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58BA2E1-504D-9181-62A1-BC8AFCD78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04159"/>
              </p:ext>
            </p:extLst>
          </p:nvPr>
        </p:nvGraphicFramePr>
        <p:xfrm>
          <a:off x="1463040" y="3277447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0511343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3291795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9880138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011692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210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244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CNN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98.2%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6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OC-VAE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84.4%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6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1DCNN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96.8%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865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12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ABA2C5-69B8-4E7A-03F5-5753B20CA4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Quality assurance</a:t>
            </a:r>
          </a:p>
          <a:p>
            <a:r>
              <a:rPr lang="de-DE" dirty="0"/>
              <a:t>Manual process</a:t>
            </a:r>
          </a:p>
          <a:p>
            <a:endParaRPr lang="de-DE" dirty="0"/>
          </a:p>
          <a:p>
            <a:pPr marL="0" indent="0">
              <a:buNone/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de-DE" dirty="0">
              <a:solidFill>
                <a:srgbClr val="374151"/>
              </a:solidFill>
              <a:latin typeface="Söhne"/>
            </a:endParaRP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63695-CC1C-24EE-40B2-B42BD79AE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US" dirty="0"/>
          </a:p>
        </p:txBody>
      </p:sp>
      <p:pic>
        <p:nvPicPr>
          <p:cNvPr id="6" name="Picture 5" descr="k&#10;">
            <a:extLst>
              <a:ext uri="{FF2B5EF4-FFF2-40B4-BE49-F238E27FC236}">
                <a16:creationId xmlns:a16="http://schemas.microsoft.com/office/drawing/2014/main" id="{8AE2F311-66BC-5A46-903B-F8FDEDC25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6" y="1977886"/>
            <a:ext cx="2800771" cy="2157094"/>
          </a:xfrm>
          <a:prstGeom prst="rect">
            <a:avLst/>
          </a:prstGeom>
        </p:spPr>
      </p:pic>
      <p:pic>
        <p:nvPicPr>
          <p:cNvPr id="5" name="Picture 4" descr="A close-up of a person's profile&#10;&#10;Description automatically generated">
            <a:extLst>
              <a:ext uri="{FF2B5EF4-FFF2-40B4-BE49-F238E27FC236}">
                <a16:creationId xmlns:a16="http://schemas.microsoft.com/office/drawing/2014/main" id="{1B76877F-D2AF-4ADD-8000-80C6A1418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129" y="1848507"/>
            <a:ext cx="5019048" cy="2123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DA70C-3A61-6E0C-6EA6-4764574F9CAE}"/>
              </a:ext>
            </a:extLst>
          </p:cNvPr>
          <p:cNvSpPr txBox="1"/>
          <p:nvPr/>
        </p:nvSpPr>
        <p:spPr>
          <a:xfrm>
            <a:off x="453809" y="4101115"/>
            <a:ext cx="2912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effectLst/>
                <a:latin typeface="Arial" panose="020B0604020202020204" pitchFamily="34" charset="0"/>
              </a:rPr>
              <a:t>Fig: From the 3.74 million imaging tests that were taken in England in June of 2023,</a:t>
            </a:r>
            <a:r>
              <a:rPr lang="en-US" sz="1100" dirty="0">
                <a:latin typeface="Arial" panose="020B0604020202020204" pitchFamily="34" charset="0"/>
              </a:rPr>
              <a:t> 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around 50 percent were X-ray</a:t>
            </a:r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51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E0B0B5-4C68-FA4F-61A3-9CCDA63E73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9122" y="1055931"/>
            <a:ext cx="7995918" cy="3798009"/>
          </a:xfrm>
        </p:spPr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/>
              <a:t>Problem Statement</a:t>
            </a:r>
          </a:p>
          <a:p>
            <a:r>
              <a:rPr lang="en-US" dirty="0"/>
              <a:t>Dataset and Dataset preprocessing</a:t>
            </a:r>
          </a:p>
          <a:p>
            <a:r>
              <a:rPr lang="en-US" dirty="0"/>
              <a:t>Experiments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Image based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Time based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One-class-classifier</a:t>
            </a:r>
          </a:p>
          <a:p>
            <a:pPr marL="171450"/>
            <a:r>
              <a:rPr lang="en-US" dirty="0"/>
              <a:t>Comparative result analysis</a:t>
            </a:r>
          </a:p>
          <a:p>
            <a:pPr marL="171450"/>
            <a:r>
              <a:rPr lang="en-US" b="1" dirty="0"/>
              <a:t>Discussion and future outlook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82ABB-7D22-C8B8-C9F8-DFEF951775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35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3CA8C-47DF-3A8F-6F4E-4CAA36F9FF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1301" y="1002452"/>
            <a:ext cx="8323578" cy="3874347"/>
          </a:xfrm>
        </p:spPr>
        <p:txBody>
          <a:bodyPr/>
          <a:lstStyle/>
          <a:p>
            <a:r>
              <a:rPr lang="de-DE" b="1" dirty="0"/>
              <a:t>Image </a:t>
            </a:r>
            <a:r>
              <a:rPr lang="de-DE" b="1" dirty="0">
                <a:solidFill>
                  <a:schemeClr val="tx2"/>
                </a:solidFill>
              </a:rPr>
              <a:t>based</a:t>
            </a:r>
            <a:r>
              <a:rPr lang="de-DE" b="1" dirty="0"/>
              <a:t> approach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Time Series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One class classification</a:t>
            </a:r>
          </a:p>
          <a:p>
            <a:pPr lvl="1"/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82A2C-8EF5-9F6A-3BF0-959C653051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485" y="501692"/>
            <a:ext cx="8323262" cy="470606"/>
          </a:xfrm>
        </p:spPr>
        <p:txBody>
          <a:bodyPr/>
          <a:lstStyle/>
          <a:p>
            <a:r>
              <a:rPr lang="de-DE" dirty="0"/>
              <a:t>Discussion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38868D-6F48-76A4-6BFF-278BC4530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434712"/>
              </p:ext>
            </p:extLst>
          </p:nvPr>
        </p:nvGraphicFramePr>
        <p:xfrm>
          <a:off x="873759" y="1388781"/>
          <a:ext cx="79789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4348">
                  <a:extLst>
                    <a:ext uri="{9D8B030D-6E8A-4147-A177-3AD203B41FA5}">
                      <a16:colId xmlns:a16="http://schemas.microsoft.com/office/drawing/2014/main" val="437952903"/>
                    </a:ext>
                  </a:extLst>
                </a:gridCol>
                <a:gridCol w="4104640">
                  <a:extLst>
                    <a:ext uri="{9D8B030D-6E8A-4147-A177-3AD203B41FA5}">
                      <a16:colId xmlns:a16="http://schemas.microsoft.com/office/drawing/2014/main" val="1347462415"/>
                    </a:ext>
                  </a:extLst>
                </a:gridCol>
              </a:tblGrid>
              <a:tr h="53967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b="0" dirty="0">
                          <a:solidFill>
                            <a:srgbClr val="002060"/>
                          </a:solidFill>
                        </a:rPr>
                        <a:t>Achieved highest accuracy - 98%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b="0" dirty="0">
                          <a:solidFill>
                            <a:srgbClr val="002060"/>
                          </a:solidFill>
                        </a:rPr>
                        <a:t>Works for post-processed images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de-DE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b="0" dirty="0">
                          <a:solidFill>
                            <a:srgbClr val="002060"/>
                          </a:solidFill>
                        </a:rPr>
                        <a:t>Manual patching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6812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EDCEA6-ED96-796C-A751-D4BDCF7B6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944234"/>
              </p:ext>
            </p:extLst>
          </p:nvPr>
        </p:nvGraphicFramePr>
        <p:xfrm>
          <a:off x="883918" y="2465988"/>
          <a:ext cx="77825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280">
                  <a:extLst>
                    <a:ext uri="{9D8B030D-6E8A-4147-A177-3AD203B41FA5}">
                      <a16:colId xmlns:a16="http://schemas.microsoft.com/office/drawing/2014/main" val="437952903"/>
                    </a:ext>
                  </a:extLst>
                </a:gridCol>
                <a:gridCol w="3891280">
                  <a:extLst>
                    <a:ext uri="{9D8B030D-6E8A-4147-A177-3AD203B41FA5}">
                      <a16:colId xmlns:a16="http://schemas.microsoft.com/office/drawing/2014/main" val="1347462415"/>
                    </a:ext>
                  </a:extLst>
                </a:gridCol>
              </a:tblGrid>
              <a:tr h="108923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b="0" dirty="0">
                          <a:solidFill>
                            <a:srgbClr val="002060"/>
                          </a:solidFill>
                        </a:rPr>
                        <a:t>Less computational requirement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b="0" dirty="0">
                          <a:solidFill>
                            <a:srgbClr val="002060"/>
                          </a:solidFill>
                        </a:rPr>
                        <a:t>Less storage space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de-DE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b="0" dirty="0">
                          <a:solidFill>
                            <a:srgbClr val="002060"/>
                          </a:solidFill>
                        </a:rPr>
                        <a:t>Works on assumption that defects are straight lines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b="0" dirty="0">
                          <a:solidFill>
                            <a:srgbClr val="002060"/>
                          </a:solidFill>
                        </a:rPr>
                        <a:t>Doesn‘t seem to work directly with post-processed images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68122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6920A9A-E29A-E34D-0EF0-AFEDB927E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298511"/>
              </p:ext>
            </p:extLst>
          </p:nvPr>
        </p:nvGraphicFramePr>
        <p:xfrm>
          <a:off x="873759" y="3980323"/>
          <a:ext cx="8018781" cy="66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735">
                  <a:extLst>
                    <a:ext uri="{9D8B030D-6E8A-4147-A177-3AD203B41FA5}">
                      <a16:colId xmlns:a16="http://schemas.microsoft.com/office/drawing/2014/main" val="437952903"/>
                    </a:ext>
                  </a:extLst>
                </a:gridCol>
                <a:gridCol w="4141046">
                  <a:extLst>
                    <a:ext uri="{9D8B030D-6E8A-4147-A177-3AD203B41FA5}">
                      <a16:colId xmlns:a16="http://schemas.microsoft.com/office/drawing/2014/main" val="1347462415"/>
                    </a:ext>
                  </a:extLst>
                </a:gridCol>
              </a:tblGrid>
              <a:tr h="66618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b="0" dirty="0">
                          <a:solidFill>
                            <a:srgbClr val="002060"/>
                          </a:solidFill>
                        </a:rPr>
                        <a:t>Could classify unseen artifact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b="0" dirty="0">
                          <a:solidFill>
                            <a:srgbClr val="002060"/>
                          </a:solidFill>
                        </a:rPr>
                        <a:t>High computational requirement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b="0" dirty="0">
                          <a:solidFill>
                            <a:srgbClr val="002060"/>
                          </a:solidFill>
                        </a:rPr>
                        <a:t>Longer training time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681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613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2B29D2-FB2C-F713-8D70-7BCDD0CB52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sz="1600" dirty="0"/>
          </a:p>
          <a:p>
            <a:r>
              <a:rPr lang="en-US" sz="1600" dirty="0"/>
              <a:t>Cho et. </a:t>
            </a:r>
            <a:r>
              <a:rPr lang="en-US" sz="1600" dirty="0" err="1"/>
              <a:t>al’s</a:t>
            </a:r>
            <a:r>
              <a:rPr lang="en-US" sz="1600" dirty="0"/>
              <a:t> – ‘How much data is needed to train a medical image deep learning system to achieve necessary high accuracy?’ suggest a minimum of </a:t>
            </a:r>
            <a:r>
              <a:rPr lang="en-US" sz="1600" b="1" dirty="0"/>
              <a:t>4092 samples per class </a:t>
            </a:r>
            <a:r>
              <a:rPr lang="en-US" sz="1600" dirty="0"/>
              <a:t>for achieving a 99.5% accuracy in medical imaging models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‘Context-encoding Variational Autoencoder for Unsupervised Anomaly Detection’ use </a:t>
            </a:r>
            <a:r>
              <a:rPr lang="en-US" sz="1600" b="1" dirty="0"/>
              <a:t>140k images </a:t>
            </a:r>
            <a:r>
              <a:rPr lang="en-US" sz="1600" dirty="0"/>
              <a:t>of 64 × 64 size for training autoencoder to find anomaly in CT slices for achieving AUC-ROC of 0.76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2784A-E4C3-E86E-43BD-3C9EDDC8D9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95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EBC15-322C-37B9-FBBE-BD6E560A05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Data collection and test</a:t>
            </a:r>
          </a:p>
          <a:p>
            <a:r>
              <a:rPr lang="de-DE" dirty="0"/>
              <a:t>Data resizing exploration </a:t>
            </a:r>
          </a:p>
          <a:p>
            <a:r>
              <a:rPr lang="de-DE" dirty="0"/>
              <a:t>Adapting to new artifact classes</a:t>
            </a:r>
          </a:p>
          <a:p>
            <a:r>
              <a:rPr lang="de-DE" dirty="0"/>
              <a:t>Cross detector </a:t>
            </a:r>
            <a:r>
              <a:rPr lang="en-US" b="0" i="0" dirty="0">
                <a:effectLst/>
                <a:latin typeface="Arial" panose="020B0604020202020204" pitchFamily="34" charset="0"/>
              </a:rPr>
              <a:t>generalization</a:t>
            </a:r>
          </a:p>
          <a:p>
            <a:r>
              <a:rPr lang="en-US" dirty="0">
                <a:latin typeface="Arial" panose="020B0604020202020204" pitchFamily="34" charset="0"/>
              </a:rPr>
              <a:t>Artifact segmentation </a:t>
            </a:r>
          </a:p>
          <a:p>
            <a:r>
              <a:rPr lang="en-US" dirty="0">
                <a:latin typeface="Arial" panose="020B0604020202020204" pitchFamily="34" charset="0"/>
              </a:rPr>
              <a:t>Single label to multi-label </a:t>
            </a:r>
            <a:endParaRPr lang="de-DE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B6194-2A2C-EBFD-F81A-3217819063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7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5193B-DC2C-7A33-1A15-1678E7C700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24359" y="2270337"/>
            <a:ext cx="2504281" cy="602826"/>
          </a:xfrm>
        </p:spPr>
        <p:txBody>
          <a:bodyPr/>
          <a:lstStyle/>
          <a:p>
            <a:r>
              <a:rPr lang="de-DE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0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26065" y="543487"/>
            <a:ext cx="8407566" cy="470606"/>
          </a:xfrm>
        </p:spPr>
        <p:txBody>
          <a:bodyPr/>
          <a:lstStyle/>
          <a:p>
            <a:r>
              <a:rPr lang="de-DE" dirty="0"/>
              <a:t>Problem Statement</a:t>
            </a:r>
          </a:p>
        </p:txBody>
      </p:sp>
      <p:pic>
        <p:nvPicPr>
          <p:cNvPr id="4" name="Picture 3" descr="A diagram of a person on a radiography machine">
            <a:extLst>
              <a:ext uri="{FF2B5EF4-FFF2-40B4-BE49-F238E27FC236}">
                <a16:creationId xmlns:a16="http://schemas.microsoft.com/office/drawing/2014/main" id="{15086C12-1AD9-1AC6-6396-DC14BCFA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13" y="1581755"/>
            <a:ext cx="2648376" cy="2115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09BB6-F70F-54FD-47F5-93F8A9CC67E5}"/>
              </a:ext>
            </a:extLst>
          </p:cNvPr>
          <p:cNvSpPr txBox="1"/>
          <p:nvPr/>
        </p:nvSpPr>
        <p:spPr>
          <a:xfrm>
            <a:off x="6433692" y="3822060"/>
            <a:ext cx="205904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" dirty="0">
                <a:solidFill>
                  <a:schemeClr val="tx2"/>
                </a:solidFill>
              </a:rPr>
              <a:t>Source: https://en.wikipedia.org/wiki/Projectional_radiography</a:t>
            </a:r>
            <a:endParaRPr lang="en-US" sz="500" dirty="0" err="1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867AE-7F0C-4D48-F555-5AC89DA1ADDF}"/>
              </a:ext>
            </a:extLst>
          </p:cNvPr>
          <p:cNvSpPr txBox="1"/>
          <p:nvPr/>
        </p:nvSpPr>
        <p:spPr>
          <a:xfrm>
            <a:off x="410368" y="1327573"/>
            <a:ext cx="55155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Task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Classify clinical X-ray images for artifacts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Artifact Type: Technical artifacts from a specific flat panel detector (not anatomical artifact)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Method: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AI</a:t>
            </a:r>
          </a:p>
          <a:p>
            <a:endParaRPr lang="de-DE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74151"/>
                </a:solidFill>
                <a:latin typeface="Söhne"/>
              </a:rPr>
              <a:t>Technical use case: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74151"/>
                </a:solidFill>
                <a:latin typeface="Söhne"/>
              </a:rPr>
              <a:t>Storage of X-ray images with artifacts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Perform assessment on detectors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Ensure high-quality diagnostic images for clinical use</a:t>
            </a:r>
          </a:p>
          <a:p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45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97C823-8C03-988C-0B0A-5FB3497CDE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r>
              <a:rPr lang="en-US" sz="1800" dirty="0">
                <a:solidFill>
                  <a:srgbClr val="374151"/>
                </a:solidFill>
                <a:latin typeface="Söhne"/>
              </a:rPr>
              <a:t>2350*2866 16-bit clinical raw X-ray images</a:t>
            </a:r>
          </a:p>
          <a:p>
            <a:r>
              <a:rPr lang="en-US" sz="1800" dirty="0">
                <a:solidFill>
                  <a:srgbClr val="374151"/>
                </a:solidFill>
                <a:latin typeface="Söhne"/>
              </a:rPr>
              <a:t>Image-level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labels with 7 defect and 1 good class</a:t>
            </a:r>
          </a:p>
          <a:p>
            <a:r>
              <a:rPr lang="en-US" sz="1800" dirty="0">
                <a:solidFill>
                  <a:srgbClr val="374151"/>
                </a:solidFill>
                <a:latin typeface="Söhne"/>
              </a:rPr>
              <a:t>Detector artifacts!!</a:t>
            </a:r>
          </a:p>
          <a:p>
            <a:r>
              <a:rPr lang="en-US" sz="1800" dirty="0">
                <a:solidFill>
                  <a:srgbClr val="374151"/>
                </a:solidFill>
                <a:latin typeface="Söhne"/>
              </a:rPr>
              <a:t>Multi-label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BB1BA-E948-6395-4AF0-51384CEA30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sz="2800" dirty="0"/>
              <a:t>Dataset</a:t>
            </a:r>
            <a:endParaRPr lang="en-U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22445C-E96B-C89C-485E-A2A5BD689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79671">
            <a:off x="5701173" y="947376"/>
            <a:ext cx="2686950" cy="260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F1833-FCE5-916B-0AF8-C255E5BF3AB2}"/>
              </a:ext>
            </a:extLst>
          </p:cNvPr>
          <p:cNvSpPr txBox="1"/>
          <p:nvPr/>
        </p:nvSpPr>
        <p:spPr>
          <a:xfrm>
            <a:off x="6030807" y="3624418"/>
            <a:ext cx="28718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chemeClr val="tx2"/>
                </a:solidFill>
              </a:rPr>
              <a:t>Fig: </a:t>
            </a:r>
            <a:r>
              <a:rPr lang="en-US" sz="900" dirty="0"/>
              <a:t>MAX </a:t>
            </a:r>
            <a:r>
              <a:rPr lang="en-US" sz="900" dirty="0" err="1"/>
              <a:t>wi</a:t>
            </a:r>
            <a:r>
              <a:rPr lang="en-US" sz="900" dirty="0"/>
              <a:t>-D Detector</a:t>
            </a:r>
            <a:r>
              <a:rPr lang="en-US" sz="900" dirty="0">
                <a:solidFill>
                  <a:schemeClr val="tx2"/>
                </a:solidFill>
              </a:rPr>
              <a:t> </a:t>
            </a:r>
            <a:r>
              <a:rPr lang="en-US" sz="900" dirty="0"/>
              <a:t>(Source: Siemens)</a:t>
            </a:r>
          </a:p>
        </p:txBody>
      </p:sp>
    </p:spTree>
    <p:extLst>
      <p:ext uri="{BB962C8B-B14F-4D97-AF65-F5344CB8AC3E}">
        <p14:creationId xmlns:p14="http://schemas.microsoft.com/office/powerpoint/2010/main" val="6704284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1F95F-97A1-37BD-5D22-BDF3B2A64C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986" y="496594"/>
            <a:ext cx="8540093" cy="320501"/>
          </a:xfrm>
        </p:spPr>
        <p:txBody>
          <a:bodyPr/>
          <a:lstStyle/>
          <a:p>
            <a:r>
              <a:rPr lang="de-DE" sz="1600" dirty="0"/>
              <a:t>Artifacts</a:t>
            </a:r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BA667E-30BB-1FED-DD80-D7F4187CEDB8}"/>
              </a:ext>
            </a:extLst>
          </p:cNvPr>
          <p:cNvGrpSpPr/>
          <p:nvPr/>
        </p:nvGrpSpPr>
        <p:grpSpPr>
          <a:xfrm>
            <a:off x="2687733" y="839752"/>
            <a:ext cx="1485755" cy="1700770"/>
            <a:chOff x="5049326" y="507862"/>
            <a:chExt cx="2731986" cy="219456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409944D-F2BB-424B-BA45-072E97B56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9326" y="507862"/>
              <a:ext cx="2731986" cy="219456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B70DB88-4D5E-9411-4C36-5A6E69F61825}"/>
                </a:ext>
              </a:extLst>
            </p:cNvPr>
            <p:cNvSpPr/>
            <p:nvPr/>
          </p:nvSpPr>
          <p:spPr>
            <a:xfrm>
              <a:off x="5106540" y="571500"/>
              <a:ext cx="265560" cy="20422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9B5BC4-38DB-86CF-BFCF-EE9ED2E0FFA7}"/>
              </a:ext>
            </a:extLst>
          </p:cNvPr>
          <p:cNvGrpSpPr/>
          <p:nvPr/>
        </p:nvGrpSpPr>
        <p:grpSpPr>
          <a:xfrm>
            <a:off x="4857215" y="799887"/>
            <a:ext cx="4028282" cy="3878721"/>
            <a:chOff x="10433584" y="1477635"/>
            <a:chExt cx="6781240" cy="55027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11C2C5-C7D7-900D-FD8A-849EAF1798EB}"/>
                </a:ext>
              </a:extLst>
            </p:cNvPr>
            <p:cNvGrpSpPr/>
            <p:nvPr/>
          </p:nvGrpSpPr>
          <p:grpSpPr>
            <a:xfrm>
              <a:off x="14649310" y="1477635"/>
              <a:ext cx="2565514" cy="2457190"/>
              <a:chOff x="9282292" y="174183"/>
              <a:chExt cx="2300454" cy="3071106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79DC1E0-0C5B-63BE-3AFB-FD72ACD40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82292" y="174183"/>
                <a:ext cx="2300454" cy="3071106"/>
              </a:xfrm>
              <a:prstGeom prst="rect">
                <a:avLst/>
              </a:prstGeom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9574CF1-3471-9A7F-7135-F103F011D850}"/>
                  </a:ext>
                </a:extLst>
              </p:cNvPr>
              <p:cNvSpPr/>
              <p:nvPr/>
            </p:nvSpPr>
            <p:spPr>
              <a:xfrm>
                <a:off x="9424279" y="282222"/>
                <a:ext cx="314324" cy="28098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5CC1980-F55D-870B-FB21-21B4DAE51F3F}"/>
                  </a:ext>
                </a:extLst>
              </p:cNvPr>
              <p:cNvSpPr/>
              <p:nvPr/>
            </p:nvSpPr>
            <p:spPr>
              <a:xfrm>
                <a:off x="11220450" y="304799"/>
                <a:ext cx="314325" cy="28098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05C89D7-7BBB-4754-2C85-F5F00B0F6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77955" y="4523201"/>
              <a:ext cx="2521145" cy="24571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B2ECBFD-32DC-DBBE-90BA-7ABF1904C71E}"/>
                </a:ext>
              </a:extLst>
            </p:cNvPr>
            <p:cNvGrpSpPr/>
            <p:nvPr/>
          </p:nvGrpSpPr>
          <p:grpSpPr>
            <a:xfrm>
              <a:off x="14655428" y="4523201"/>
              <a:ext cx="2559394" cy="2457193"/>
              <a:chOff x="13762129" y="5441526"/>
              <a:chExt cx="3626392" cy="438133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253E4E0-9730-0505-EA39-BE52E6D13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62129" y="5441526"/>
                <a:ext cx="3626392" cy="4381334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FA7B208-F338-BC80-2A20-DF2875476A08}"/>
                  </a:ext>
                </a:extLst>
              </p:cNvPr>
              <p:cNvSpPr/>
              <p:nvPr/>
            </p:nvSpPr>
            <p:spPr>
              <a:xfrm>
                <a:off x="13961322" y="6149464"/>
                <a:ext cx="3103062" cy="65853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A68C17C-76B7-FA99-BFDE-7CBE1E12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33584" y="1495431"/>
              <a:ext cx="2565515" cy="251735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21F463-1996-DD0B-9AB3-E381C7F357B1}"/>
              </a:ext>
            </a:extLst>
          </p:cNvPr>
          <p:cNvGrpSpPr/>
          <p:nvPr/>
        </p:nvGrpSpPr>
        <p:grpSpPr>
          <a:xfrm>
            <a:off x="358985" y="858749"/>
            <a:ext cx="8289490" cy="6360476"/>
            <a:chOff x="1353262" y="1024191"/>
            <a:chExt cx="15793683" cy="90236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8E2780-0E47-FB29-EECF-F288B2034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8004" y="1024191"/>
              <a:ext cx="2853408" cy="238593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FF5DAF-1B99-C166-D2BF-C0B0C84EAFB4}"/>
                </a:ext>
              </a:extLst>
            </p:cNvPr>
            <p:cNvGrpSpPr/>
            <p:nvPr/>
          </p:nvGrpSpPr>
          <p:grpSpPr>
            <a:xfrm>
              <a:off x="1353262" y="2080495"/>
              <a:ext cx="15793683" cy="7967330"/>
              <a:chOff x="1353262" y="2080495"/>
              <a:chExt cx="15793683" cy="79673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D60428-1F43-6FD5-14FF-6E184730B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3262" y="3962948"/>
                <a:ext cx="2853408" cy="2457193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A6B8D84-DA86-0B30-E562-7A6770160DED}"/>
                  </a:ext>
                </a:extLst>
              </p:cNvPr>
              <p:cNvGrpSpPr/>
              <p:nvPr/>
            </p:nvGrpSpPr>
            <p:grpSpPr>
              <a:xfrm>
                <a:off x="5815071" y="3986249"/>
                <a:ext cx="2830763" cy="2457192"/>
                <a:chOff x="4319635" y="3625015"/>
                <a:chExt cx="3437005" cy="3074265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1CCC5A3-BF68-1AB5-A5CE-395418D00B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19635" y="3625015"/>
                  <a:ext cx="3437005" cy="3074265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453CC25-0BEB-B496-6950-83AE3274C64A}"/>
                    </a:ext>
                  </a:extLst>
                </p:cNvPr>
                <p:cNvSpPr/>
                <p:nvPr/>
              </p:nvSpPr>
              <p:spPr>
                <a:xfrm>
                  <a:off x="6656551" y="3706467"/>
                  <a:ext cx="447675" cy="2883364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49A56C2-3321-08DA-4EDE-09B54E9E0C58}"/>
                  </a:ext>
                </a:extLst>
              </p:cNvPr>
              <p:cNvCxnSpPr/>
              <p:nvPr/>
            </p:nvCxnSpPr>
            <p:spPr>
              <a:xfrm>
                <a:off x="4473722" y="2080495"/>
                <a:ext cx="9144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4BC3C41-C3C8-2426-D7B0-0DD904FB2229}"/>
                  </a:ext>
                </a:extLst>
              </p:cNvPr>
              <p:cNvCxnSpPr/>
              <p:nvPr/>
            </p:nvCxnSpPr>
            <p:spPr>
              <a:xfrm>
                <a:off x="4518648" y="5058362"/>
                <a:ext cx="9144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AF0A7-A410-ACE8-4974-BD0F197599AF}"/>
                  </a:ext>
                </a:extLst>
              </p:cNvPr>
              <p:cNvSpPr txBox="1"/>
              <p:nvPr/>
            </p:nvSpPr>
            <p:spPr>
              <a:xfrm>
                <a:off x="3012573" y="3472434"/>
                <a:ext cx="4570436" cy="392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Fig: Group of Line Artifact</a:t>
                </a:r>
                <a:endParaRPr lang="en-US" sz="12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B410BF-7155-4258-DFF5-7194C08DBACA}"/>
                  </a:ext>
                </a:extLst>
              </p:cNvPr>
              <p:cNvSpPr txBox="1"/>
              <p:nvPr/>
            </p:nvSpPr>
            <p:spPr>
              <a:xfrm>
                <a:off x="3200400" y="6492558"/>
                <a:ext cx="4382609" cy="371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100" dirty="0"/>
                  <a:t>Fig: Partly Brighter/Darker</a:t>
                </a:r>
                <a:endParaRPr lang="en-US" sz="11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74AA16B-8954-E0FE-E462-D84CC8BA23BA}"/>
                  </a:ext>
                </a:extLst>
              </p:cNvPr>
              <p:cNvCxnSpPr/>
              <p:nvPr/>
            </p:nvCxnSpPr>
            <p:spPr>
              <a:xfrm>
                <a:off x="13469092" y="2080495"/>
                <a:ext cx="9144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8E1F87-D559-F28D-F3DF-ACF541AA92CE}"/>
                  </a:ext>
                </a:extLst>
              </p:cNvPr>
              <p:cNvSpPr txBox="1"/>
              <p:nvPr/>
            </p:nvSpPr>
            <p:spPr>
              <a:xfrm>
                <a:off x="12305053" y="3492533"/>
                <a:ext cx="4378322" cy="371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100" dirty="0"/>
                  <a:t>Fig: Sporadic Artifact</a:t>
                </a:r>
                <a:endParaRPr lang="en-US" sz="11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DEB610-D286-1677-407B-9BCE8A3B246B}"/>
                  </a:ext>
                </a:extLst>
              </p:cNvPr>
              <p:cNvSpPr txBox="1"/>
              <p:nvPr/>
            </p:nvSpPr>
            <p:spPr>
              <a:xfrm>
                <a:off x="12574945" y="6478615"/>
                <a:ext cx="4572000" cy="371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100" dirty="0"/>
                  <a:t>Fig: Defect Line </a:t>
                </a:r>
                <a:endParaRPr lang="en-US" sz="1100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6034463-C524-6258-973C-D46FE6736FC5}"/>
                  </a:ext>
                </a:extLst>
              </p:cNvPr>
              <p:cNvCxnSpPr/>
              <p:nvPr/>
            </p:nvCxnSpPr>
            <p:spPr>
              <a:xfrm>
                <a:off x="13473270" y="5088465"/>
                <a:ext cx="9144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E9C12-93E2-7F67-EB17-CB4E6FFA7A3E}"/>
                  </a:ext>
                </a:extLst>
              </p:cNvPr>
              <p:cNvSpPr txBox="1"/>
              <p:nvPr/>
            </p:nvSpPr>
            <p:spPr>
              <a:xfrm>
                <a:off x="13608834" y="9574025"/>
                <a:ext cx="3370983" cy="473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771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73D81-B4C0-6A46-26A2-12713698A1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Artifacts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62D66C-A0EA-C2B2-8484-35C7520EA271}"/>
              </a:ext>
            </a:extLst>
          </p:cNvPr>
          <p:cNvGrpSpPr/>
          <p:nvPr/>
        </p:nvGrpSpPr>
        <p:grpSpPr>
          <a:xfrm>
            <a:off x="527115" y="1552325"/>
            <a:ext cx="8259127" cy="1854654"/>
            <a:chOff x="333314" y="3521314"/>
            <a:chExt cx="8259127" cy="1159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9BFC43-FED8-26C0-CE3C-2B14B1F3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5413" y="3521314"/>
              <a:ext cx="1476380" cy="11594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EB392-D16B-07DC-8DA7-D00C317D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3666" y="3521314"/>
              <a:ext cx="1538775" cy="115946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05BC6C-B960-AAED-AB9E-8C019829BFC1}"/>
                </a:ext>
              </a:extLst>
            </p:cNvPr>
            <p:cNvSpPr/>
            <p:nvPr/>
          </p:nvSpPr>
          <p:spPr>
            <a:xfrm>
              <a:off x="7903378" y="3560141"/>
              <a:ext cx="631312" cy="10328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F18B4E-65A0-8BEC-7BCD-4290A8AD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14" y="3543294"/>
              <a:ext cx="1486724" cy="11173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892A69-D6F5-91C1-24DE-019B8208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1331" y="3547188"/>
              <a:ext cx="1476379" cy="11173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481B82-2158-811F-1428-EC0D71259C33}"/>
                </a:ext>
              </a:extLst>
            </p:cNvPr>
            <p:cNvSpPr/>
            <p:nvPr/>
          </p:nvSpPr>
          <p:spPr>
            <a:xfrm>
              <a:off x="2697207" y="3634873"/>
              <a:ext cx="1261045" cy="1153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93319DA-0922-23C7-E598-FBC0CF3B7CB0}"/>
                </a:ext>
              </a:extLst>
            </p:cNvPr>
            <p:cNvCxnSpPr/>
            <p:nvPr/>
          </p:nvCxnSpPr>
          <p:spPr>
            <a:xfrm>
              <a:off x="1949496" y="4084875"/>
              <a:ext cx="4562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C074F4-2450-3463-05BE-9123B378A637}"/>
                </a:ext>
              </a:extLst>
            </p:cNvPr>
            <p:cNvCxnSpPr/>
            <p:nvPr/>
          </p:nvCxnSpPr>
          <p:spPr>
            <a:xfrm>
              <a:off x="6397371" y="4087813"/>
              <a:ext cx="4562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00E3420-1C8C-3913-37E9-53A336D9D279}"/>
              </a:ext>
            </a:extLst>
          </p:cNvPr>
          <p:cNvSpPr txBox="1"/>
          <p:nvPr/>
        </p:nvSpPr>
        <p:spPr>
          <a:xfrm>
            <a:off x="1591734" y="3545570"/>
            <a:ext cx="1801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Fig: Group of defect lines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4D74A-0F7C-6C47-3D4F-EA1C0439CBE1}"/>
              </a:ext>
            </a:extLst>
          </p:cNvPr>
          <p:cNvSpPr txBox="1"/>
          <p:nvPr/>
        </p:nvSpPr>
        <p:spPr>
          <a:xfrm>
            <a:off x="6385594" y="3545570"/>
            <a:ext cx="14763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Fig: Stripes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9249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D3DD5-4745-BCD0-ADB0-F66574D0C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Dataset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26A2-099F-34B0-F9E7-C1D8A7EE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614" y="598435"/>
            <a:ext cx="3459747" cy="1973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5F2CC-8ACB-E6CA-92A8-CA70CBD70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39" y="2702561"/>
            <a:ext cx="3547555" cy="205823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681B1F1-291E-A12F-AEE1-54DCC62AE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16727"/>
              </p:ext>
            </p:extLst>
          </p:nvPr>
        </p:nvGraphicFramePr>
        <p:xfrm>
          <a:off x="734906" y="1893752"/>
          <a:ext cx="2871893" cy="2688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398">
                  <a:extLst>
                    <a:ext uri="{9D8B030D-6E8A-4147-A177-3AD203B41FA5}">
                      <a16:colId xmlns:a16="http://schemas.microsoft.com/office/drawing/2014/main" val="1623743591"/>
                    </a:ext>
                  </a:extLst>
                </a:gridCol>
                <a:gridCol w="672495">
                  <a:extLst>
                    <a:ext uri="{9D8B030D-6E8A-4147-A177-3AD203B41FA5}">
                      <a16:colId xmlns:a16="http://schemas.microsoft.com/office/drawing/2014/main" val="710500903"/>
                    </a:ext>
                  </a:extLst>
                </a:gridCol>
              </a:tblGrid>
              <a:tr h="297806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dirty="0">
                          <a:effectLst/>
                        </a:rPr>
                        <a:t>Artifact class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count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402857"/>
                  </a:ext>
                </a:extLst>
              </a:tr>
              <a:tr h="29879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FX00_Sporadic_line_artifacts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6</a:t>
                      </a:r>
                      <a:r>
                        <a:rPr lang="en-US" sz="1200" dirty="0">
                          <a:effectLst/>
                        </a:rPr>
                        <a:t>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201241840"/>
                  </a:ext>
                </a:extLst>
              </a:tr>
              <a:tr h="29879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FX01_Line_artifact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1</a:t>
                      </a:r>
                      <a:r>
                        <a:rPr lang="en-US" sz="1200" dirty="0">
                          <a:effectLst/>
                        </a:rPr>
                        <a:t>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96505554"/>
                  </a:ext>
                </a:extLst>
              </a:tr>
              <a:tr h="29879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FX02_Group_of_line_artifacts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67567590"/>
                  </a:ext>
                </a:extLst>
              </a:tr>
              <a:tr h="29879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FX03_partly_brighter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97414314"/>
                  </a:ext>
                </a:extLst>
              </a:tr>
              <a:tr h="29879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FX04_Group_of_defect_lines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71673516"/>
                  </a:ext>
                </a:extLst>
              </a:tr>
              <a:tr h="29879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FX05_defect_line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7</a:t>
                      </a:r>
                      <a:r>
                        <a:rPr lang="en-US" sz="1200" dirty="0">
                          <a:effectLst/>
                        </a:rPr>
                        <a:t>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98293824"/>
                  </a:ext>
                </a:extLst>
              </a:tr>
              <a:tr h="29879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FX09_stripes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1</a:t>
                      </a:r>
                      <a:r>
                        <a:rPr lang="en-US" sz="1200" dirty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566878435"/>
                  </a:ext>
                </a:extLst>
              </a:tr>
              <a:tr h="29879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good_images</a:t>
                      </a:r>
                      <a:endParaRPr lang="en-US" sz="120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5</a:t>
                      </a:r>
                      <a:r>
                        <a:rPr lang="en-US" sz="1200" dirty="0">
                          <a:effectLst/>
                        </a:rPr>
                        <a:t>21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299365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E13B14F-833B-98C5-4F74-F0902952ACE3}"/>
              </a:ext>
            </a:extLst>
          </p:cNvPr>
          <p:cNvSpPr txBox="1"/>
          <p:nvPr/>
        </p:nvSpPr>
        <p:spPr>
          <a:xfrm>
            <a:off x="582824" y="1117600"/>
            <a:ext cx="329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/>
                </a:solidFill>
              </a:rPr>
              <a:t>Data Scarcity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/>
                </a:solidFill>
              </a:rPr>
              <a:t>Data Imbalance</a:t>
            </a:r>
            <a:endParaRPr lang="en-US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8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47974-E561-B8F6-A1CD-AEB7D7486F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637" y="493191"/>
            <a:ext cx="8323262" cy="470606"/>
          </a:xfrm>
        </p:spPr>
        <p:txBody>
          <a:bodyPr/>
          <a:lstStyle/>
          <a:p>
            <a:r>
              <a:rPr lang="de-DE" sz="2800" dirty="0"/>
              <a:t>Dataset preprocessing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E920B-64AD-E2DA-F6DD-594EBE92D428}"/>
              </a:ext>
            </a:extLst>
          </p:cNvPr>
          <p:cNvSpPr txBox="1"/>
          <p:nvPr/>
        </p:nvSpPr>
        <p:spPr>
          <a:xfrm>
            <a:off x="6261310" y="1422051"/>
            <a:ext cx="271592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2"/>
                </a:solidFill>
              </a:rPr>
              <a:t>Data resampling does </a:t>
            </a:r>
          </a:p>
          <a:p>
            <a:pPr algn="ctr"/>
            <a:r>
              <a:rPr lang="de-DE" dirty="0">
                <a:solidFill>
                  <a:schemeClr val="tx2"/>
                </a:solidFill>
              </a:rPr>
              <a:t>not work!</a:t>
            </a:r>
            <a:endParaRPr lang="en-US" dirty="0" err="1">
              <a:solidFill>
                <a:schemeClr val="tx2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C9AEF6-0968-B9ED-5655-67EAE8CA8833}"/>
              </a:ext>
            </a:extLst>
          </p:cNvPr>
          <p:cNvGrpSpPr/>
          <p:nvPr/>
        </p:nvGrpSpPr>
        <p:grpSpPr>
          <a:xfrm>
            <a:off x="3352800" y="1672248"/>
            <a:ext cx="5290120" cy="3204884"/>
            <a:chOff x="1378634" y="1149173"/>
            <a:chExt cx="6159832" cy="38447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58EB69-445D-EC7C-1EFA-A820C369BA0B}"/>
                </a:ext>
              </a:extLst>
            </p:cNvPr>
            <p:cNvGrpSpPr/>
            <p:nvPr/>
          </p:nvGrpSpPr>
          <p:grpSpPr>
            <a:xfrm>
              <a:off x="1378634" y="1149173"/>
              <a:ext cx="6084277" cy="3401674"/>
              <a:chOff x="1082808" y="951982"/>
              <a:chExt cx="6366406" cy="38763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4362924-8D44-901D-7F18-DEDF7A804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2910" y="1657307"/>
                <a:ext cx="2336304" cy="2443559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5149FE-D95A-CB3C-706C-B798CC63F0D5}"/>
                  </a:ext>
                </a:extLst>
              </p:cNvPr>
              <p:cNvSpPr/>
              <p:nvPr/>
            </p:nvSpPr>
            <p:spPr>
              <a:xfrm>
                <a:off x="5033852" y="1594035"/>
                <a:ext cx="589279" cy="1995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6CD83FF-22E1-A95C-442E-FAC0E561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3031" y="951982"/>
                <a:ext cx="3209260" cy="3876343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EDE06A-D98E-3797-A688-DF1E58984753}"/>
                  </a:ext>
                </a:extLst>
              </p:cNvPr>
              <p:cNvSpPr/>
              <p:nvPr/>
            </p:nvSpPr>
            <p:spPr>
              <a:xfrm>
                <a:off x="1082808" y="951982"/>
                <a:ext cx="589279" cy="1995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04C992-40FD-7166-8A15-4AD7C9F946F6}"/>
                </a:ext>
              </a:extLst>
            </p:cNvPr>
            <p:cNvSpPr txBox="1"/>
            <p:nvPr/>
          </p:nvSpPr>
          <p:spPr>
            <a:xfrm>
              <a:off x="2193009" y="4550847"/>
              <a:ext cx="1791241" cy="4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2350 * 2866</a:t>
              </a:r>
              <a:endParaRPr lang="en-US" dirty="0" err="1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C84EFD-87D3-BCE7-D846-84097433A6A8}"/>
                </a:ext>
              </a:extLst>
            </p:cNvPr>
            <p:cNvSpPr txBox="1"/>
            <p:nvPr/>
          </p:nvSpPr>
          <p:spPr>
            <a:xfrm>
              <a:off x="5717752" y="3900048"/>
              <a:ext cx="1820714" cy="44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</a:rPr>
                <a:t>1024 * 1024</a:t>
              </a:r>
              <a:endParaRPr lang="en-US" dirty="0" err="1">
                <a:solidFill>
                  <a:schemeClr val="tx2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93FB050-D61E-164A-6311-8BDDED5B3A90}"/>
              </a:ext>
            </a:extLst>
          </p:cNvPr>
          <p:cNvSpPr txBox="1"/>
          <p:nvPr/>
        </p:nvSpPr>
        <p:spPr>
          <a:xfrm>
            <a:off x="565967" y="1133688"/>
            <a:ext cx="2282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Image size of 2350 * 2866 is large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Significant computational 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Limitations on the batch size 1</a:t>
            </a:r>
          </a:p>
        </p:txBody>
      </p:sp>
    </p:spTree>
    <p:extLst>
      <p:ext uri="{BB962C8B-B14F-4D97-AF65-F5344CB8AC3E}">
        <p14:creationId xmlns:p14="http://schemas.microsoft.com/office/powerpoint/2010/main" val="1852596395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panose="020B0604020202020204" pitchFamily="34" charset="0"/>
          <a:buChar char="•"/>
          <a:defRPr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57053</TotalTime>
  <Words>907</Words>
  <Application>Microsoft Office PowerPoint</Application>
  <PresentationFormat>On-screen Show (16:9)</PresentationFormat>
  <Paragraphs>306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Segoe UI</vt:lpstr>
      <vt:lpstr>Söhne</vt:lpstr>
      <vt:lpstr>Wingdings</vt:lpstr>
      <vt:lpstr>Titelfolienmaster</vt:lpstr>
      <vt:lpstr>Inhaltsseite</vt:lpstr>
      <vt:lpstr>Development of an AI based algorithm for detection of several detector artifacts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Gupta, Vrinda</cp:lastModifiedBy>
  <cp:revision>310</cp:revision>
  <dcterms:created xsi:type="dcterms:W3CDTF">2014-02-08T08:57:37Z</dcterms:created>
  <dcterms:modified xsi:type="dcterms:W3CDTF">2024-02-19T14:20:55Z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6dbec8-95a8-4638-9f5f-bd076536645c_Enabled">
    <vt:lpwstr>true</vt:lpwstr>
  </property>
  <property fmtid="{D5CDD505-2E9C-101B-9397-08002B2CF9AE}" pid="3" name="MSIP_Label_ff6dbec8-95a8-4638-9f5f-bd076536645c_SetDate">
    <vt:lpwstr>2023-10-11T11:46:44Z</vt:lpwstr>
  </property>
  <property fmtid="{D5CDD505-2E9C-101B-9397-08002B2CF9AE}" pid="4" name="MSIP_Label_ff6dbec8-95a8-4638-9f5f-bd076536645c_Method">
    <vt:lpwstr>Standard</vt:lpwstr>
  </property>
  <property fmtid="{D5CDD505-2E9C-101B-9397-08002B2CF9AE}" pid="5" name="MSIP_Label_ff6dbec8-95a8-4638-9f5f-bd076536645c_Name">
    <vt:lpwstr>Restricted - Default</vt:lpwstr>
  </property>
  <property fmtid="{D5CDD505-2E9C-101B-9397-08002B2CF9AE}" pid="6" name="MSIP_Label_ff6dbec8-95a8-4638-9f5f-bd076536645c_SiteId">
    <vt:lpwstr>5dbf1add-202a-4b8d-815b-bf0fb024e033</vt:lpwstr>
  </property>
  <property fmtid="{D5CDD505-2E9C-101B-9397-08002B2CF9AE}" pid="7" name="MSIP_Label_ff6dbec8-95a8-4638-9f5f-bd076536645c_ActionId">
    <vt:lpwstr>d46f24f9-7fb1-49e5-92c3-049f804610fc</vt:lpwstr>
  </property>
  <property fmtid="{D5CDD505-2E9C-101B-9397-08002B2CF9AE}" pid="8" name="MSIP_Label_ff6dbec8-95a8-4638-9f5f-bd076536645c_ContentBits">
    <vt:lpwstr>0</vt:lpwstr>
  </property>
</Properties>
</file>